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Arim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5E8601-8A15-4BDD-894C-930A773BB463}">
  <a:tblStyle styleId="{815E8601-8A15-4BDD-894C-930A773BB4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rim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imo-italic.fntdata"/><Relationship Id="rId30" Type="http://schemas.openxmlformats.org/officeDocument/2006/relationships/font" Target="fonts/Arim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Arim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2796dc2f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2796dc2f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2796dc2f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2796dc2f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2796dc2f7_5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2796dc2f7_5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2796dc2f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2796dc2f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2796dc2f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2796dc2f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8d42ecf4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8d42ecf4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2796dc2f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2796dc2f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2796dc2f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2796dc2f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2796dc2f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2796dc2f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2796dc2f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2796dc2f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a2796dc2f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a2796dc2f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2796dc2f7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2796dc2f7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2796dc2f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2796dc2f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2796dc2f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2796dc2f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2796dc2f7_5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2796dc2f7_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2796dc2f7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2796dc2f7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2796dc2f7_5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2796dc2f7_5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2796dc2f7_5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2796dc2f7_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2796dc2f7_5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2796dc2f7_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2796dc2f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2796dc2f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2796dc2f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2796dc2f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7.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0"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53.png"/><Relationship Id="rId9" Type="http://schemas.openxmlformats.org/officeDocument/2006/relationships/image" Target="../media/image49.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6.png"/><Relationship Id="rId8"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1.gif"/><Relationship Id="rId4" Type="http://schemas.openxmlformats.org/officeDocument/2006/relationships/image" Target="../media/image6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5.gif"/><Relationship Id="rId4" Type="http://schemas.openxmlformats.org/officeDocument/2006/relationships/image" Target="../media/image5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7.gif"/><Relationship Id="rId4" Type="http://schemas.openxmlformats.org/officeDocument/2006/relationships/image" Target="../media/image56.gif"/><Relationship Id="rId5" Type="http://schemas.openxmlformats.org/officeDocument/2006/relationships/image" Target="../media/image5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5.png"/><Relationship Id="rId4" Type="http://schemas.openxmlformats.org/officeDocument/2006/relationships/image" Target="../media/image63.gif"/><Relationship Id="rId5"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9.png"/><Relationship Id="rId11" Type="http://schemas.openxmlformats.org/officeDocument/2006/relationships/image" Target="../media/image5.png"/><Relationship Id="rId10" Type="http://schemas.openxmlformats.org/officeDocument/2006/relationships/image" Target="../media/image3.png"/><Relationship Id="rId9" Type="http://schemas.openxmlformats.org/officeDocument/2006/relationships/image" Target="../media/image26.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26.png"/><Relationship Id="rId13" Type="http://schemas.openxmlformats.org/officeDocument/2006/relationships/image" Target="../media/image5.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7.png"/><Relationship Id="rId1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22.png"/><Relationship Id="rId7"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2.png"/><Relationship Id="rId7" Type="http://schemas.openxmlformats.org/officeDocument/2006/relationships/image" Target="../media/image25.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33.png"/><Relationship Id="rId7" Type="http://schemas.openxmlformats.org/officeDocument/2006/relationships/image" Target="../media/image50.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58.png"/><Relationship Id="rId5" Type="http://schemas.openxmlformats.org/officeDocument/2006/relationships/image" Target="../media/image36.pn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D:\MARIA\DOCENCIA\_MASTER\MASTER (2013-2014)\WEB MASTER\TEMPLATE PPT\Basic logo.png" id="54" name="Google Shape;54;p13"/>
          <p:cNvPicPr preferRelativeResize="0"/>
          <p:nvPr/>
        </p:nvPicPr>
        <p:blipFill rotWithShape="1">
          <a:blip r:embed="rId3">
            <a:alphaModFix/>
          </a:blip>
          <a:srcRect b="12602" l="3353" r="0" t="0"/>
          <a:stretch/>
        </p:blipFill>
        <p:spPr>
          <a:xfrm>
            <a:off x="2525722" y="1048575"/>
            <a:ext cx="3794050" cy="1220925"/>
          </a:xfrm>
          <a:prstGeom prst="rect">
            <a:avLst/>
          </a:prstGeom>
          <a:noFill/>
          <a:ln>
            <a:noFill/>
          </a:ln>
        </p:spPr>
      </p:pic>
      <p:sp>
        <p:nvSpPr>
          <p:cNvPr id="55" name="Google Shape;55;p13"/>
          <p:cNvSpPr txBox="1"/>
          <p:nvPr/>
        </p:nvSpPr>
        <p:spPr>
          <a:xfrm>
            <a:off x="2468250" y="2425075"/>
            <a:ext cx="2237700" cy="40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800" u="none" cap="none" strike="noStrike">
                <a:solidFill>
                  <a:srgbClr val="274857"/>
                </a:solidFill>
                <a:latin typeface="Arial"/>
                <a:ea typeface="Arial"/>
                <a:cs typeface="Arial"/>
                <a:sym typeface="Arial"/>
              </a:rPr>
              <a:t>Module: 	 </a:t>
            </a:r>
            <a:r>
              <a:rPr b="0" i="0" lang="en" sz="1800" u="none" cap="none" strike="noStrike">
                <a:solidFill>
                  <a:srgbClr val="274857"/>
                </a:solidFill>
                <a:latin typeface="Arial"/>
                <a:ea typeface="Arial"/>
                <a:cs typeface="Arial"/>
                <a:sym typeface="Arial"/>
              </a:rPr>
              <a:t>M</a:t>
            </a:r>
            <a:r>
              <a:rPr lang="en" sz="1800">
                <a:solidFill>
                  <a:srgbClr val="274857"/>
                </a:solidFill>
              </a:rPr>
              <a:t>2</a:t>
            </a:r>
            <a:endParaRPr b="0" i="0" sz="1800" u="none" cap="none" strike="noStrike">
              <a:solidFill>
                <a:srgbClr val="274857"/>
              </a:solidFill>
              <a:latin typeface="Arial"/>
              <a:ea typeface="Arial"/>
              <a:cs typeface="Arial"/>
              <a:sym typeface="Arial"/>
            </a:endParaRPr>
          </a:p>
        </p:txBody>
      </p:sp>
      <p:sp>
        <p:nvSpPr>
          <p:cNvPr id="56" name="Google Shape;56;p13"/>
          <p:cNvSpPr txBox="1"/>
          <p:nvPr/>
        </p:nvSpPr>
        <p:spPr>
          <a:xfrm>
            <a:off x="2468250" y="2871625"/>
            <a:ext cx="4468800" cy="40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800" u="none" cap="none" strike="noStrike">
                <a:solidFill>
                  <a:srgbClr val="274857"/>
                </a:solidFill>
                <a:latin typeface="Arial"/>
                <a:ea typeface="Arial"/>
                <a:cs typeface="Arial"/>
                <a:sym typeface="Arial"/>
              </a:rPr>
              <a:t>Project:  </a:t>
            </a:r>
            <a:r>
              <a:rPr b="1" lang="en" sz="1800">
                <a:solidFill>
                  <a:srgbClr val="274857"/>
                </a:solidFill>
              </a:rPr>
              <a:t>	</a:t>
            </a:r>
            <a:r>
              <a:rPr b="1" i="0" lang="en" sz="1800" u="none" cap="none" strike="noStrike">
                <a:solidFill>
                  <a:srgbClr val="274857"/>
                </a:solidFill>
                <a:latin typeface="Arial"/>
                <a:ea typeface="Arial"/>
                <a:cs typeface="Arial"/>
                <a:sym typeface="Arial"/>
              </a:rPr>
              <a:t>Chan–Vese Segmentation</a:t>
            </a:r>
            <a:endParaRPr sz="1800"/>
          </a:p>
        </p:txBody>
      </p:sp>
      <p:sp>
        <p:nvSpPr>
          <p:cNvPr id="57" name="Google Shape;57;p13"/>
          <p:cNvSpPr txBox="1"/>
          <p:nvPr/>
        </p:nvSpPr>
        <p:spPr>
          <a:xfrm>
            <a:off x="2468250" y="3278200"/>
            <a:ext cx="3909000" cy="122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274857"/>
                </a:solidFill>
              </a:rPr>
              <a:t>Team</a:t>
            </a:r>
            <a:r>
              <a:rPr b="1" i="0" lang="en" sz="1800" u="none" cap="none" strike="noStrike">
                <a:solidFill>
                  <a:srgbClr val="274857"/>
                </a:solidFill>
                <a:latin typeface="Arial"/>
                <a:ea typeface="Arial"/>
                <a:cs typeface="Arial"/>
                <a:sym typeface="Arial"/>
              </a:rPr>
              <a:t>:</a:t>
            </a:r>
            <a:endParaRPr b="1" i="0" sz="1800" u="none" cap="none" strike="noStrike">
              <a:solidFill>
                <a:srgbClr val="274857"/>
              </a:solidFill>
              <a:latin typeface="Arial"/>
              <a:ea typeface="Arial"/>
              <a:cs typeface="Arial"/>
              <a:sym typeface="Arial"/>
            </a:endParaRPr>
          </a:p>
          <a:p>
            <a:pPr indent="-342900" lvl="0" marL="457200" marR="0" rtl="0" algn="l">
              <a:spcBef>
                <a:spcPts val="0"/>
              </a:spcBef>
              <a:spcAft>
                <a:spcPts val="0"/>
              </a:spcAft>
              <a:buClr>
                <a:srgbClr val="274857"/>
              </a:buClr>
              <a:buSzPts val="1800"/>
              <a:buChar char="●"/>
            </a:pPr>
            <a:r>
              <a:rPr lang="en" sz="1800">
                <a:solidFill>
                  <a:srgbClr val="274857"/>
                </a:solidFill>
              </a:rPr>
              <a:t>Òscar Lorente Corominas</a:t>
            </a:r>
            <a:endParaRPr sz="1800">
              <a:solidFill>
                <a:srgbClr val="274857"/>
              </a:solidFill>
            </a:endParaRPr>
          </a:p>
          <a:p>
            <a:pPr indent="-342900" lvl="0" marL="457200" marR="0" rtl="0" algn="l">
              <a:spcBef>
                <a:spcPts val="0"/>
              </a:spcBef>
              <a:spcAft>
                <a:spcPts val="0"/>
              </a:spcAft>
              <a:buClr>
                <a:srgbClr val="274857"/>
              </a:buClr>
              <a:buSzPts val="1800"/>
              <a:buChar char="●"/>
            </a:pPr>
            <a:r>
              <a:rPr lang="en" sz="1800">
                <a:solidFill>
                  <a:srgbClr val="274857"/>
                </a:solidFill>
              </a:rPr>
              <a:t>Antoni Rodriguez Villegas</a:t>
            </a:r>
            <a:endParaRPr sz="1800">
              <a:solidFill>
                <a:srgbClr val="274857"/>
              </a:solidFill>
            </a:endParaRPr>
          </a:p>
          <a:p>
            <a:pPr indent="-342900" lvl="0" marL="457200" marR="0" rtl="0" algn="l">
              <a:spcBef>
                <a:spcPts val="0"/>
              </a:spcBef>
              <a:spcAft>
                <a:spcPts val="0"/>
              </a:spcAft>
              <a:buClr>
                <a:srgbClr val="274857"/>
              </a:buClr>
              <a:buSzPts val="1800"/>
              <a:buChar char="●"/>
            </a:pPr>
            <a:r>
              <a:rPr lang="en" sz="1800">
                <a:solidFill>
                  <a:srgbClr val="274857"/>
                </a:solidFill>
              </a:rPr>
              <a:t>Aditya Sangram Singh Rana</a:t>
            </a:r>
            <a:endParaRPr sz="1800">
              <a:solidFill>
                <a:srgbClr val="274857"/>
              </a:solidFill>
            </a:endParaRPr>
          </a:p>
          <a:p>
            <a:pPr indent="0" lvl="0" marL="0" marR="0" rtl="0" algn="l">
              <a:spcBef>
                <a:spcPts val="0"/>
              </a:spcBef>
              <a:spcAft>
                <a:spcPts val="0"/>
              </a:spcAft>
              <a:buNone/>
            </a:pPr>
            <a:r>
              <a:t/>
            </a:r>
            <a:endParaRPr sz="1800">
              <a:solidFill>
                <a:srgbClr val="27485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Heaviside step function</a:t>
            </a:r>
            <a:endParaRPr/>
          </a:p>
        </p:txBody>
      </p:sp>
      <p:sp>
        <p:nvSpPr>
          <p:cNvPr id="176" name="Google Shape;176;p22"/>
          <p:cNvSpPr txBox="1"/>
          <p:nvPr>
            <p:ph idx="1" type="body"/>
          </p:nvPr>
        </p:nvSpPr>
        <p:spPr>
          <a:xfrm>
            <a:off x="861100" y="2323688"/>
            <a:ext cx="1966200" cy="34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Regularized heaviside</a:t>
            </a:r>
            <a:endParaRPr sz="1400"/>
          </a:p>
        </p:txBody>
      </p:sp>
      <p:pic>
        <p:nvPicPr>
          <p:cNvPr id="177" name="Google Shape;177;p22"/>
          <p:cNvPicPr preferRelativeResize="0"/>
          <p:nvPr/>
        </p:nvPicPr>
        <p:blipFill>
          <a:blip r:embed="rId3">
            <a:alphaModFix/>
          </a:blip>
          <a:stretch>
            <a:fillRect/>
          </a:stretch>
        </p:blipFill>
        <p:spPr>
          <a:xfrm>
            <a:off x="552575" y="4020450"/>
            <a:ext cx="4313575" cy="528075"/>
          </a:xfrm>
          <a:prstGeom prst="rect">
            <a:avLst/>
          </a:prstGeom>
          <a:noFill/>
          <a:ln>
            <a:noFill/>
          </a:ln>
        </p:spPr>
      </p:pic>
      <p:pic>
        <p:nvPicPr>
          <p:cNvPr id="178" name="Google Shape;178;p22"/>
          <p:cNvPicPr preferRelativeResize="0"/>
          <p:nvPr/>
        </p:nvPicPr>
        <p:blipFill>
          <a:blip r:embed="rId4">
            <a:alphaModFix/>
          </a:blip>
          <a:stretch>
            <a:fillRect/>
          </a:stretch>
        </p:blipFill>
        <p:spPr>
          <a:xfrm>
            <a:off x="937613" y="1164425"/>
            <a:ext cx="2867149" cy="758250"/>
          </a:xfrm>
          <a:prstGeom prst="rect">
            <a:avLst/>
          </a:prstGeom>
          <a:noFill/>
          <a:ln>
            <a:noFill/>
          </a:ln>
        </p:spPr>
      </p:pic>
      <p:pic>
        <p:nvPicPr>
          <p:cNvPr id="179" name="Google Shape;179;p22"/>
          <p:cNvPicPr preferRelativeResize="0"/>
          <p:nvPr/>
        </p:nvPicPr>
        <p:blipFill>
          <a:blip r:embed="rId5">
            <a:alphaModFix/>
          </a:blip>
          <a:stretch>
            <a:fillRect/>
          </a:stretch>
        </p:blipFill>
        <p:spPr>
          <a:xfrm>
            <a:off x="5591018" y="1657975"/>
            <a:ext cx="2995832" cy="1492200"/>
          </a:xfrm>
          <a:prstGeom prst="rect">
            <a:avLst/>
          </a:prstGeom>
          <a:noFill/>
          <a:ln>
            <a:noFill/>
          </a:ln>
        </p:spPr>
      </p:pic>
      <p:pic>
        <p:nvPicPr>
          <p:cNvPr id="180" name="Google Shape;180;p22"/>
          <p:cNvPicPr preferRelativeResize="0"/>
          <p:nvPr/>
        </p:nvPicPr>
        <p:blipFill>
          <a:blip r:embed="rId6">
            <a:alphaModFix/>
          </a:blip>
          <a:stretch>
            <a:fillRect/>
          </a:stretch>
        </p:blipFill>
        <p:spPr>
          <a:xfrm>
            <a:off x="937625" y="3070888"/>
            <a:ext cx="2631281" cy="647700"/>
          </a:xfrm>
          <a:prstGeom prst="rect">
            <a:avLst/>
          </a:prstGeom>
          <a:noFill/>
          <a:ln>
            <a:noFill/>
          </a:ln>
        </p:spPr>
      </p:pic>
      <p:pic>
        <p:nvPicPr>
          <p:cNvPr id="181" name="Google Shape;181;p22"/>
          <p:cNvPicPr preferRelativeResize="0"/>
          <p:nvPr/>
        </p:nvPicPr>
        <p:blipFill>
          <a:blip r:embed="rId7">
            <a:alphaModFix/>
          </a:blip>
          <a:stretch>
            <a:fillRect/>
          </a:stretch>
        </p:blipFill>
        <p:spPr>
          <a:xfrm>
            <a:off x="6023891" y="3203436"/>
            <a:ext cx="2368908" cy="647700"/>
          </a:xfrm>
          <a:prstGeom prst="rect">
            <a:avLst/>
          </a:prstGeom>
          <a:noFill/>
          <a:ln>
            <a:noFill/>
          </a:ln>
        </p:spPr>
      </p:pic>
      <p:pic>
        <p:nvPicPr>
          <p:cNvPr id="182" name="Google Shape;182;p22"/>
          <p:cNvPicPr preferRelativeResize="0"/>
          <p:nvPr/>
        </p:nvPicPr>
        <p:blipFill>
          <a:blip r:embed="rId8">
            <a:alphaModFix/>
          </a:blip>
          <a:stretch>
            <a:fillRect/>
          </a:stretch>
        </p:blipFill>
        <p:spPr>
          <a:xfrm>
            <a:off x="5491615" y="3960638"/>
            <a:ext cx="3433461" cy="647700"/>
          </a:xfrm>
          <a:prstGeom prst="rect">
            <a:avLst/>
          </a:prstGeom>
          <a:noFill/>
          <a:ln>
            <a:noFill/>
          </a:ln>
        </p:spPr>
      </p:pic>
      <p:sp>
        <p:nvSpPr>
          <p:cNvPr id="183" name="Google Shape;183;p22"/>
          <p:cNvSpPr/>
          <p:nvPr/>
        </p:nvSpPr>
        <p:spPr>
          <a:xfrm rot="5400000">
            <a:off x="2842950" y="2275675"/>
            <a:ext cx="815700" cy="4422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txBox="1"/>
          <p:nvPr/>
        </p:nvSpPr>
        <p:spPr>
          <a:xfrm>
            <a:off x="6811131" y="1017725"/>
            <a:ext cx="900900" cy="4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Dirac</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c1 and c2</a:t>
            </a:r>
            <a:endParaRPr/>
          </a:p>
        </p:txBody>
      </p:sp>
      <p:sp>
        <p:nvSpPr>
          <p:cNvPr id="190" name="Google Shape;190;p23"/>
          <p:cNvSpPr txBox="1"/>
          <p:nvPr>
            <p:ph idx="1" type="body"/>
          </p:nvPr>
        </p:nvSpPr>
        <p:spPr>
          <a:xfrm>
            <a:off x="857750" y="1171150"/>
            <a:ext cx="7763100" cy="68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Average of the pixels intensity values inside each region</a:t>
            </a:r>
            <a:endParaRPr/>
          </a:p>
        </p:txBody>
      </p:sp>
      <p:pic>
        <p:nvPicPr>
          <p:cNvPr id="191" name="Google Shape;191;p23"/>
          <p:cNvPicPr preferRelativeResize="0"/>
          <p:nvPr/>
        </p:nvPicPr>
        <p:blipFill rotWithShape="1">
          <a:blip r:embed="rId3">
            <a:alphaModFix/>
          </a:blip>
          <a:srcRect b="50216" l="0" r="0" t="0"/>
          <a:stretch/>
        </p:blipFill>
        <p:spPr>
          <a:xfrm>
            <a:off x="1150825" y="2078050"/>
            <a:ext cx="3038687" cy="687600"/>
          </a:xfrm>
          <a:prstGeom prst="rect">
            <a:avLst/>
          </a:prstGeom>
          <a:noFill/>
          <a:ln>
            <a:noFill/>
          </a:ln>
        </p:spPr>
      </p:pic>
      <p:pic>
        <p:nvPicPr>
          <p:cNvPr id="192" name="Google Shape;192;p23"/>
          <p:cNvPicPr preferRelativeResize="0"/>
          <p:nvPr/>
        </p:nvPicPr>
        <p:blipFill>
          <a:blip r:embed="rId4">
            <a:alphaModFix/>
          </a:blip>
          <a:stretch>
            <a:fillRect/>
          </a:stretch>
        </p:blipFill>
        <p:spPr>
          <a:xfrm>
            <a:off x="1150837" y="3132365"/>
            <a:ext cx="6842325" cy="920785"/>
          </a:xfrm>
          <a:prstGeom prst="rect">
            <a:avLst/>
          </a:prstGeom>
          <a:noFill/>
          <a:ln>
            <a:noFill/>
          </a:ln>
        </p:spPr>
      </p:pic>
      <p:pic>
        <p:nvPicPr>
          <p:cNvPr id="193" name="Google Shape;193;p23"/>
          <p:cNvPicPr preferRelativeResize="0"/>
          <p:nvPr/>
        </p:nvPicPr>
        <p:blipFill rotWithShape="1">
          <a:blip r:embed="rId3">
            <a:alphaModFix/>
          </a:blip>
          <a:srcRect b="0" l="0" r="0" t="49387"/>
          <a:stretch/>
        </p:blipFill>
        <p:spPr>
          <a:xfrm>
            <a:off x="4668197" y="2078038"/>
            <a:ext cx="2988878" cy="68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Solving Chan-Vese minimization</a:t>
            </a:r>
            <a:endParaRPr/>
          </a:p>
        </p:txBody>
      </p:sp>
      <p:pic>
        <p:nvPicPr>
          <p:cNvPr id="199" name="Google Shape;199;p24"/>
          <p:cNvPicPr preferRelativeResize="0"/>
          <p:nvPr/>
        </p:nvPicPr>
        <p:blipFill>
          <a:blip r:embed="rId3">
            <a:alphaModFix/>
          </a:blip>
          <a:stretch>
            <a:fillRect/>
          </a:stretch>
        </p:blipFill>
        <p:spPr>
          <a:xfrm>
            <a:off x="904300" y="1215525"/>
            <a:ext cx="6928552" cy="1071637"/>
          </a:xfrm>
          <a:prstGeom prst="rect">
            <a:avLst/>
          </a:prstGeom>
          <a:noFill/>
          <a:ln>
            <a:noFill/>
          </a:ln>
        </p:spPr>
      </p:pic>
      <p:pic>
        <p:nvPicPr>
          <p:cNvPr id="200" name="Google Shape;200;p24"/>
          <p:cNvPicPr preferRelativeResize="0"/>
          <p:nvPr/>
        </p:nvPicPr>
        <p:blipFill>
          <a:blip r:embed="rId4">
            <a:alphaModFix/>
          </a:blip>
          <a:stretch>
            <a:fillRect/>
          </a:stretch>
        </p:blipFill>
        <p:spPr>
          <a:xfrm>
            <a:off x="904300" y="2412525"/>
            <a:ext cx="4769076" cy="2509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Coefficients A and B (I)</a:t>
            </a:r>
            <a:endParaRPr/>
          </a:p>
        </p:txBody>
      </p:sp>
      <p:pic>
        <p:nvPicPr>
          <p:cNvPr id="206" name="Google Shape;206;p25"/>
          <p:cNvPicPr preferRelativeResize="0"/>
          <p:nvPr/>
        </p:nvPicPr>
        <p:blipFill>
          <a:blip r:embed="rId3">
            <a:alphaModFix/>
          </a:blip>
          <a:stretch>
            <a:fillRect/>
          </a:stretch>
        </p:blipFill>
        <p:spPr>
          <a:xfrm>
            <a:off x="560425" y="1533675"/>
            <a:ext cx="8452825" cy="1038075"/>
          </a:xfrm>
          <a:prstGeom prst="rect">
            <a:avLst/>
          </a:prstGeom>
          <a:noFill/>
          <a:ln>
            <a:noFill/>
          </a:ln>
        </p:spPr>
      </p:pic>
      <p:pic>
        <p:nvPicPr>
          <p:cNvPr id="207" name="Google Shape;207;p25"/>
          <p:cNvPicPr preferRelativeResize="0"/>
          <p:nvPr/>
        </p:nvPicPr>
        <p:blipFill>
          <a:blip r:embed="rId4">
            <a:alphaModFix/>
          </a:blip>
          <a:stretch>
            <a:fillRect/>
          </a:stretch>
        </p:blipFill>
        <p:spPr>
          <a:xfrm>
            <a:off x="560426" y="2683850"/>
            <a:ext cx="8266024" cy="139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Coefficients A and B (II)</a:t>
            </a:r>
            <a:endParaRPr/>
          </a:p>
        </p:txBody>
      </p:sp>
      <p:pic>
        <p:nvPicPr>
          <p:cNvPr id="213" name="Google Shape;213;p26"/>
          <p:cNvPicPr preferRelativeResize="0"/>
          <p:nvPr/>
        </p:nvPicPr>
        <p:blipFill>
          <a:blip r:embed="rId3">
            <a:alphaModFix/>
          </a:blip>
          <a:stretch>
            <a:fillRect/>
          </a:stretch>
        </p:blipFill>
        <p:spPr>
          <a:xfrm>
            <a:off x="560425" y="1533675"/>
            <a:ext cx="8452825" cy="1038075"/>
          </a:xfrm>
          <a:prstGeom prst="rect">
            <a:avLst/>
          </a:prstGeom>
          <a:noFill/>
          <a:ln>
            <a:noFill/>
          </a:ln>
        </p:spPr>
      </p:pic>
      <p:sp>
        <p:nvSpPr>
          <p:cNvPr id="214" name="Google Shape;214;p26"/>
          <p:cNvSpPr/>
          <p:nvPr/>
        </p:nvSpPr>
        <p:spPr>
          <a:xfrm>
            <a:off x="2232300" y="1989450"/>
            <a:ext cx="738000" cy="4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3527700" y="1989450"/>
            <a:ext cx="738000" cy="4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6506650" y="1989450"/>
            <a:ext cx="738000" cy="4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7873300" y="1989450"/>
            <a:ext cx="738000" cy="4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6"/>
          <p:cNvPicPr preferRelativeResize="0"/>
          <p:nvPr/>
        </p:nvPicPr>
        <p:blipFill>
          <a:blip r:embed="rId4">
            <a:alphaModFix/>
          </a:blip>
          <a:stretch>
            <a:fillRect/>
          </a:stretch>
        </p:blipFill>
        <p:spPr>
          <a:xfrm>
            <a:off x="1276850" y="2756712"/>
            <a:ext cx="2807450" cy="768250"/>
          </a:xfrm>
          <a:prstGeom prst="rect">
            <a:avLst/>
          </a:prstGeom>
          <a:noFill/>
          <a:ln>
            <a:noFill/>
          </a:ln>
        </p:spPr>
      </p:pic>
      <p:pic>
        <p:nvPicPr>
          <p:cNvPr id="219" name="Google Shape;219;p26"/>
          <p:cNvPicPr preferRelativeResize="0"/>
          <p:nvPr/>
        </p:nvPicPr>
        <p:blipFill>
          <a:blip r:embed="rId5">
            <a:alphaModFix/>
          </a:blip>
          <a:stretch>
            <a:fillRect/>
          </a:stretch>
        </p:blipFill>
        <p:spPr>
          <a:xfrm>
            <a:off x="5219150" y="2671050"/>
            <a:ext cx="3497250" cy="768250"/>
          </a:xfrm>
          <a:prstGeom prst="rect">
            <a:avLst/>
          </a:prstGeom>
          <a:noFill/>
          <a:ln>
            <a:noFill/>
          </a:ln>
        </p:spPr>
      </p:pic>
      <p:pic>
        <p:nvPicPr>
          <p:cNvPr id="220" name="Google Shape;220;p26"/>
          <p:cNvPicPr preferRelativeResize="0"/>
          <p:nvPr/>
        </p:nvPicPr>
        <p:blipFill>
          <a:blip r:embed="rId6">
            <a:alphaModFix/>
          </a:blip>
          <a:stretch>
            <a:fillRect/>
          </a:stretch>
        </p:blipFill>
        <p:spPr>
          <a:xfrm>
            <a:off x="2899764" y="3709925"/>
            <a:ext cx="3774148" cy="858950"/>
          </a:xfrm>
          <a:prstGeom prst="rect">
            <a:avLst/>
          </a:prstGeom>
          <a:noFill/>
          <a:ln>
            <a:noFill/>
          </a:ln>
        </p:spPr>
      </p:pic>
      <p:pic>
        <p:nvPicPr>
          <p:cNvPr id="221" name="Google Shape;221;p26"/>
          <p:cNvPicPr preferRelativeResize="0"/>
          <p:nvPr/>
        </p:nvPicPr>
        <p:blipFill>
          <a:blip r:embed="rId7">
            <a:alphaModFix/>
          </a:blip>
          <a:stretch>
            <a:fillRect/>
          </a:stretch>
        </p:blipFill>
        <p:spPr>
          <a:xfrm>
            <a:off x="265001" y="2528015"/>
            <a:ext cx="923365" cy="411000"/>
          </a:xfrm>
          <a:prstGeom prst="rect">
            <a:avLst/>
          </a:prstGeom>
          <a:noFill/>
          <a:ln>
            <a:noFill/>
          </a:ln>
        </p:spPr>
      </p:pic>
      <p:cxnSp>
        <p:nvCxnSpPr>
          <p:cNvPr id="222" name="Google Shape;222;p26"/>
          <p:cNvCxnSpPr>
            <a:stCxn id="221" idx="2"/>
            <a:endCxn id="218" idx="1"/>
          </p:cNvCxnSpPr>
          <p:nvPr/>
        </p:nvCxnSpPr>
        <p:spPr>
          <a:xfrm>
            <a:off x="726683" y="2939015"/>
            <a:ext cx="550200" cy="201900"/>
          </a:xfrm>
          <a:prstGeom prst="straightConnector1">
            <a:avLst/>
          </a:prstGeom>
          <a:noFill/>
          <a:ln cap="flat" cmpd="sng" w="9525">
            <a:solidFill>
              <a:schemeClr val="dk2"/>
            </a:solidFill>
            <a:prstDash val="solid"/>
            <a:round/>
            <a:headEnd len="med" w="med" type="none"/>
            <a:tailEnd len="med" w="med" type="triangle"/>
          </a:ln>
        </p:spPr>
      </p:cxnSp>
      <p:pic>
        <p:nvPicPr>
          <p:cNvPr id="223" name="Google Shape;223;p26"/>
          <p:cNvPicPr preferRelativeResize="0"/>
          <p:nvPr/>
        </p:nvPicPr>
        <p:blipFill>
          <a:blip r:embed="rId8">
            <a:alphaModFix/>
          </a:blip>
          <a:stretch>
            <a:fillRect/>
          </a:stretch>
        </p:blipFill>
        <p:spPr>
          <a:xfrm>
            <a:off x="1779675" y="4222368"/>
            <a:ext cx="738000" cy="346500"/>
          </a:xfrm>
          <a:prstGeom prst="rect">
            <a:avLst/>
          </a:prstGeom>
          <a:noFill/>
          <a:ln>
            <a:noFill/>
          </a:ln>
        </p:spPr>
      </p:pic>
      <p:pic>
        <p:nvPicPr>
          <p:cNvPr id="224" name="Google Shape;224;p26"/>
          <p:cNvPicPr preferRelativeResize="0"/>
          <p:nvPr/>
        </p:nvPicPr>
        <p:blipFill>
          <a:blip r:embed="rId9">
            <a:alphaModFix/>
          </a:blip>
          <a:stretch>
            <a:fillRect/>
          </a:stretch>
        </p:blipFill>
        <p:spPr>
          <a:xfrm>
            <a:off x="1779668" y="3775618"/>
            <a:ext cx="738000" cy="353345"/>
          </a:xfrm>
          <a:prstGeom prst="rect">
            <a:avLst/>
          </a:prstGeom>
          <a:noFill/>
          <a:ln>
            <a:noFill/>
          </a:ln>
        </p:spPr>
      </p:pic>
      <p:cxnSp>
        <p:nvCxnSpPr>
          <p:cNvPr id="225" name="Google Shape;225;p26"/>
          <p:cNvCxnSpPr>
            <a:stCxn id="224" idx="3"/>
          </p:cNvCxnSpPr>
          <p:nvPr/>
        </p:nvCxnSpPr>
        <p:spPr>
          <a:xfrm>
            <a:off x="2517668" y="3952291"/>
            <a:ext cx="433800" cy="1107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6"/>
          <p:cNvCxnSpPr>
            <a:stCxn id="223" idx="3"/>
          </p:cNvCxnSpPr>
          <p:nvPr/>
        </p:nvCxnSpPr>
        <p:spPr>
          <a:xfrm flipH="1" rot="10800000">
            <a:off x="2517675" y="4333818"/>
            <a:ext cx="443100" cy="61800"/>
          </a:xfrm>
          <a:prstGeom prst="straightConnector1">
            <a:avLst/>
          </a:prstGeom>
          <a:noFill/>
          <a:ln cap="flat" cmpd="sng" w="9525">
            <a:solidFill>
              <a:schemeClr val="dk2"/>
            </a:solidFill>
            <a:prstDash val="solid"/>
            <a:round/>
            <a:headEnd len="med" w="med" type="none"/>
            <a:tailEnd len="med" w="med" type="triangle"/>
          </a:ln>
        </p:spPr>
      </p:cxnSp>
      <p:pic>
        <p:nvPicPr>
          <p:cNvPr id="227" name="Google Shape;227;p26"/>
          <p:cNvPicPr preferRelativeResize="0"/>
          <p:nvPr/>
        </p:nvPicPr>
        <p:blipFill>
          <a:blip r:embed="rId10">
            <a:alphaModFix/>
          </a:blip>
          <a:stretch>
            <a:fillRect/>
          </a:stretch>
        </p:blipFill>
        <p:spPr>
          <a:xfrm>
            <a:off x="3840350" y="3210720"/>
            <a:ext cx="990904" cy="411000"/>
          </a:xfrm>
          <a:prstGeom prst="rect">
            <a:avLst/>
          </a:prstGeom>
          <a:noFill/>
          <a:ln>
            <a:noFill/>
          </a:ln>
        </p:spPr>
      </p:pic>
      <p:cxnSp>
        <p:nvCxnSpPr>
          <p:cNvPr id="228" name="Google Shape;228;p26"/>
          <p:cNvCxnSpPr>
            <a:stCxn id="227" idx="3"/>
          </p:cNvCxnSpPr>
          <p:nvPr/>
        </p:nvCxnSpPr>
        <p:spPr>
          <a:xfrm flipH="1" rot="10800000">
            <a:off x="4831254" y="3241020"/>
            <a:ext cx="387900" cy="1752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26"/>
          <p:cNvSpPr txBox="1"/>
          <p:nvPr/>
        </p:nvSpPr>
        <p:spPr>
          <a:xfrm>
            <a:off x="560425" y="1125850"/>
            <a:ext cx="25125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Phi derivatives</a:t>
            </a:r>
            <a:endParaRPr b="1"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Circles</a:t>
            </a:r>
            <a:endParaRPr/>
          </a:p>
        </p:txBody>
      </p:sp>
      <p:sp>
        <p:nvSpPr>
          <p:cNvPr id="235" name="Google Shape;23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Chan-Vese approach yields good results when applied to images that have well defined homogeneous regions as shown below.</a:t>
            </a:r>
            <a:endParaRPr/>
          </a:p>
        </p:txBody>
      </p:sp>
      <p:pic>
        <p:nvPicPr>
          <p:cNvPr id="236" name="Google Shape;236;p27"/>
          <p:cNvPicPr preferRelativeResize="0"/>
          <p:nvPr/>
        </p:nvPicPr>
        <p:blipFill>
          <a:blip r:embed="rId3">
            <a:alphaModFix/>
          </a:blip>
          <a:stretch>
            <a:fillRect/>
          </a:stretch>
        </p:blipFill>
        <p:spPr>
          <a:xfrm>
            <a:off x="2531250" y="1964475"/>
            <a:ext cx="3687925" cy="276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Circles with Noise</a:t>
            </a:r>
            <a:endParaRPr/>
          </a:p>
        </p:txBody>
      </p:sp>
      <p:sp>
        <p:nvSpPr>
          <p:cNvPr id="242" name="Google Shape;24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introduction of noise in the </a:t>
            </a:r>
            <a:r>
              <a:rPr lang="en"/>
              <a:t>image produces worse results since it affects the distribution of </a:t>
            </a:r>
            <a:r>
              <a:rPr lang="en"/>
              <a:t> pixels in the image, hence making the regions less homogeneous and the transition between c1 and c2 less clear.</a:t>
            </a:r>
            <a:endParaRPr/>
          </a:p>
        </p:txBody>
      </p:sp>
      <p:pic>
        <p:nvPicPr>
          <p:cNvPr id="243" name="Google Shape;243;p28"/>
          <p:cNvPicPr preferRelativeResize="0"/>
          <p:nvPr/>
        </p:nvPicPr>
        <p:blipFill>
          <a:blip r:embed="rId3">
            <a:alphaModFix/>
          </a:blip>
          <a:stretch>
            <a:fillRect/>
          </a:stretch>
        </p:blipFill>
        <p:spPr>
          <a:xfrm>
            <a:off x="907676" y="2521551"/>
            <a:ext cx="3417774" cy="2564825"/>
          </a:xfrm>
          <a:prstGeom prst="rect">
            <a:avLst/>
          </a:prstGeom>
          <a:noFill/>
          <a:ln>
            <a:noFill/>
          </a:ln>
        </p:spPr>
      </p:pic>
      <p:pic>
        <p:nvPicPr>
          <p:cNvPr id="244" name="Google Shape;244;p28"/>
          <p:cNvPicPr preferRelativeResize="0"/>
          <p:nvPr/>
        </p:nvPicPr>
        <p:blipFill>
          <a:blip r:embed="rId4">
            <a:alphaModFix/>
          </a:blip>
          <a:stretch>
            <a:fillRect/>
          </a:stretch>
        </p:blipFill>
        <p:spPr>
          <a:xfrm>
            <a:off x="4706475" y="2557175"/>
            <a:ext cx="3326750" cy="2493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Phantom 17</a:t>
            </a:r>
            <a:endParaRPr/>
          </a:p>
        </p:txBody>
      </p:sp>
      <p:sp>
        <p:nvSpPr>
          <p:cNvPr id="250" name="Google Shape;25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As stated in previous slides, images with well defined homogeneous binary regions yield good segmentation results. In this case we can observe how a checkerboard initialization results in a faster convergence.</a:t>
            </a:r>
            <a:endParaRPr/>
          </a:p>
        </p:txBody>
      </p:sp>
      <p:pic>
        <p:nvPicPr>
          <p:cNvPr id="251" name="Google Shape;251;p29"/>
          <p:cNvPicPr preferRelativeResize="0"/>
          <p:nvPr/>
        </p:nvPicPr>
        <p:blipFill>
          <a:blip r:embed="rId3">
            <a:alphaModFix/>
          </a:blip>
          <a:stretch>
            <a:fillRect/>
          </a:stretch>
        </p:blipFill>
        <p:spPr>
          <a:xfrm>
            <a:off x="448225" y="2364773"/>
            <a:ext cx="3625525" cy="2669582"/>
          </a:xfrm>
          <a:prstGeom prst="rect">
            <a:avLst/>
          </a:prstGeom>
          <a:noFill/>
          <a:ln>
            <a:noFill/>
          </a:ln>
        </p:spPr>
      </p:pic>
      <p:pic>
        <p:nvPicPr>
          <p:cNvPr id="252" name="Google Shape;252;p29"/>
          <p:cNvPicPr preferRelativeResize="0"/>
          <p:nvPr/>
        </p:nvPicPr>
        <p:blipFill>
          <a:blip r:embed="rId4">
            <a:alphaModFix/>
          </a:blip>
          <a:stretch>
            <a:fillRect/>
          </a:stretch>
        </p:blipFill>
        <p:spPr>
          <a:xfrm>
            <a:off x="4481500" y="2473917"/>
            <a:ext cx="3625525" cy="266958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Phantom 18</a:t>
            </a:r>
            <a:endParaRPr/>
          </a:p>
        </p:txBody>
      </p:sp>
      <p:sp>
        <p:nvSpPr>
          <p:cNvPr id="258" name="Google Shape;258;p30"/>
          <p:cNvSpPr txBox="1"/>
          <p:nvPr>
            <p:ph idx="1" type="body"/>
          </p:nvPr>
        </p:nvSpPr>
        <p:spPr>
          <a:xfrm>
            <a:off x="311700" y="1069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Different values of </a:t>
            </a:r>
            <a:r>
              <a:rPr i="1" lang="en" sz="1500"/>
              <a:t>mu </a:t>
            </a:r>
            <a:r>
              <a:rPr lang="en" sz="1500"/>
              <a:t>for a noisy images will produce different outcomes:</a:t>
            </a:r>
            <a:br>
              <a:rPr lang="en" sz="1500"/>
            </a:br>
            <a:r>
              <a:rPr lang="en" sz="1500"/>
              <a:t>- In figure </a:t>
            </a:r>
            <a:r>
              <a:rPr b="1" lang="en" sz="1500"/>
              <a:t>b) </a:t>
            </a:r>
            <a:r>
              <a:rPr lang="en" sz="1500"/>
              <a:t>a phi with a checkerboard initialization and a small </a:t>
            </a:r>
            <a:r>
              <a:rPr i="1" lang="en" sz="1500"/>
              <a:t>mu </a:t>
            </a:r>
            <a:r>
              <a:rPr lang="en" sz="1500"/>
              <a:t>(which gives less importance to the length of the region contours) results in lots of undesired noise segmentation. </a:t>
            </a:r>
            <a:br>
              <a:rPr lang="en" sz="1500"/>
            </a:br>
            <a:r>
              <a:rPr lang="en" sz="1500"/>
              <a:t>- In figure </a:t>
            </a:r>
            <a:r>
              <a:rPr b="1" lang="en" sz="1500"/>
              <a:t>c</a:t>
            </a:r>
            <a:r>
              <a:rPr b="1" lang="en" sz="1500"/>
              <a:t>) </a:t>
            </a:r>
            <a:r>
              <a:rPr lang="en" sz="1500"/>
              <a:t>the same initialization with a bigger </a:t>
            </a:r>
            <a:r>
              <a:rPr i="1" lang="en" sz="1500"/>
              <a:t>mu </a:t>
            </a:r>
            <a:r>
              <a:rPr lang="en" sz="1500"/>
              <a:t>value will give more importance to the length of the contours which lowers the effect of noise in the final segmentation.</a:t>
            </a:r>
            <a:br>
              <a:rPr lang="en" sz="1500"/>
            </a:br>
            <a:r>
              <a:rPr lang="en" sz="1500"/>
              <a:t>- Default initialization of phi (figure </a:t>
            </a:r>
            <a:r>
              <a:rPr b="1" lang="en" sz="1500"/>
              <a:t>a)</a:t>
            </a:r>
            <a:r>
              <a:rPr lang="en" sz="1500"/>
              <a:t>) with the same </a:t>
            </a:r>
            <a:r>
              <a:rPr i="1" lang="en" sz="1500"/>
              <a:t>mu </a:t>
            </a:r>
            <a:r>
              <a:rPr lang="en" sz="1500"/>
              <a:t>has shown to be less sensitive to noise.</a:t>
            </a:r>
            <a:endParaRPr sz="1500"/>
          </a:p>
          <a:p>
            <a:pPr indent="0" lvl="0" marL="0" rtl="0" algn="l">
              <a:spcBef>
                <a:spcPts val="1600"/>
              </a:spcBef>
              <a:spcAft>
                <a:spcPts val="1600"/>
              </a:spcAft>
              <a:buNone/>
            </a:pPr>
            <a:r>
              <a:t/>
            </a:r>
            <a:endParaRPr/>
          </a:p>
        </p:txBody>
      </p:sp>
      <p:pic>
        <p:nvPicPr>
          <p:cNvPr id="259" name="Google Shape;259;p30"/>
          <p:cNvPicPr preferRelativeResize="0"/>
          <p:nvPr/>
        </p:nvPicPr>
        <p:blipFill>
          <a:blip r:embed="rId3">
            <a:alphaModFix/>
          </a:blip>
          <a:stretch>
            <a:fillRect/>
          </a:stretch>
        </p:blipFill>
        <p:spPr>
          <a:xfrm>
            <a:off x="279863" y="2858174"/>
            <a:ext cx="2909999" cy="2129584"/>
          </a:xfrm>
          <a:prstGeom prst="rect">
            <a:avLst/>
          </a:prstGeom>
          <a:noFill/>
          <a:ln>
            <a:noFill/>
          </a:ln>
        </p:spPr>
      </p:pic>
      <p:pic>
        <p:nvPicPr>
          <p:cNvPr id="260" name="Google Shape;260;p30"/>
          <p:cNvPicPr preferRelativeResize="0"/>
          <p:nvPr/>
        </p:nvPicPr>
        <p:blipFill>
          <a:blip r:embed="rId4">
            <a:alphaModFix/>
          </a:blip>
          <a:stretch>
            <a:fillRect/>
          </a:stretch>
        </p:blipFill>
        <p:spPr>
          <a:xfrm>
            <a:off x="3189861" y="2782553"/>
            <a:ext cx="2909999" cy="2129561"/>
          </a:xfrm>
          <a:prstGeom prst="rect">
            <a:avLst/>
          </a:prstGeom>
          <a:noFill/>
          <a:ln>
            <a:noFill/>
          </a:ln>
        </p:spPr>
      </p:pic>
      <p:pic>
        <p:nvPicPr>
          <p:cNvPr id="261" name="Google Shape;261;p30"/>
          <p:cNvPicPr preferRelativeResize="0"/>
          <p:nvPr/>
        </p:nvPicPr>
        <p:blipFill>
          <a:blip r:embed="rId5">
            <a:alphaModFix/>
          </a:blip>
          <a:stretch>
            <a:fillRect/>
          </a:stretch>
        </p:blipFill>
        <p:spPr>
          <a:xfrm>
            <a:off x="5954139" y="2782550"/>
            <a:ext cx="2909999" cy="2129565"/>
          </a:xfrm>
          <a:prstGeom prst="rect">
            <a:avLst/>
          </a:prstGeom>
          <a:noFill/>
          <a:ln>
            <a:noFill/>
          </a:ln>
        </p:spPr>
      </p:pic>
      <p:sp>
        <p:nvSpPr>
          <p:cNvPr id="262" name="Google Shape;262;p30"/>
          <p:cNvSpPr txBox="1"/>
          <p:nvPr/>
        </p:nvSpPr>
        <p:spPr>
          <a:xfrm>
            <a:off x="1539875" y="4767607"/>
            <a:ext cx="4308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a:t>
            </a:r>
            <a:endParaRPr b="1">
              <a:solidFill>
                <a:srgbClr val="FF0000"/>
              </a:solidFill>
            </a:endParaRPr>
          </a:p>
        </p:txBody>
      </p:sp>
      <p:sp>
        <p:nvSpPr>
          <p:cNvPr id="263" name="Google Shape;263;p30"/>
          <p:cNvSpPr txBox="1"/>
          <p:nvPr/>
        </p:nvSpPr>
        <p:spPr>
          <a:xfrm>
            <a:off x="4429471" y="4767607"/>
            <a:ext cx="4308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(b)</a:t>
            </a:r>
            <a:endParaRPr b="1">
              <a:solidFill>
                <a:srgbClr val="FF0000"/>
              </a:solidFill>
            </a:endParaRPr>
          </a:p>
        </p:txBody>
      </p:sp>
      <p:sp>
        <p:nvSpPr>
          <p:cNvPr id="264" name="Google Shape;264;p30"/>
          <p:cNvSpPr txBox="1"/>
          <p:nvPr/>
        </p:nvSpPr>
        <p:spPr>
          <a:xfrm>
            <a:off x="7193749" y="4767607"/>
            <a:ext cx="4308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(c)</a:t>
            </a:r>
            <a:endParaRPr b="1">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Hola Carola</a:t>
            </a:r>
            <a:endParaRPr/>
          </a:p>
        </p:txBody>
      </p:sp>
      <p:pic>
        <p:nvPicPr>
          <p:cNvPr id="270" name="Google Shape;270;p31"/>
          <p:cNvPicPr preferRelativeResize="0"/>
          <p:nvPr/>
        </p:nvPicPr>
        <p:blipFill>
          <a:blip r:embed="rId3">
            <a:alphaModFix/>
          </a:blip>
          <a:stretch>
            <a:fillRect/>
          </a:stretch>
        </p:blipFill>
        <p:spPr>
          <a:xfrm>
            <a:off x="907675" y="1158900"/>
            <a:ext cx="7104525"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endParaRPr/>
          </a:p>
        </p:txBody>
      </p:sp>
      <p:sp>
        <p:nvSpPr>
          <p:cNvPr id="63" name="Google Shape;63;p14"/>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Partition an Image into meaningful segments</a:t>
            </a:r>
            <a:endParaRPr/>
          </a:p>
        </p:txBody>
      </p:sp>
      <p:pic>
        <p:nvPicPr>
          <p:cNvPr id="64" name="Google Shape;64;p14"/>
          <p:cNvPicPr preferRelativeResize="0"/>
          <p:nvPr/>
        </p:nvPicPr>
        <p:blipFill>
          <a:blip r:embed="rId3">
            <a:alphaModFix/>
          </a:blip>
          <a:stretch>
            <a:fillRect/>
          </a:stretch>
        </p:blipFill>
        <p:spPr>
          <a:xfrm>
            <a:off x="2500988" y="1725175"/>
            <a:ext cx="2071011" cy="3139150"/>
          </a:xfrm>
          <a:prstGeom prst="rect">
            <a:avLst/>
          </a:prstGeom>
          <a:noFill/>
          <a:ln>
            <a:noFill/>
          </a:ln>
        </p:spPr>
      </p:pic>
      <p:pic>
        <p:nvPicPr>
          <p:cNvPr id="65" name="Google Shape;65;p14"/>
          <p:cNvPicPr preferRelativeResize="0"/>
          <p:nvPr/>
        </p:nvPicPr>
        <p:blipFill>
          <a:blip r:embed="rId4">
            <a:alphaModFix/>
          </a:blip>
          <a:stretch>
            <a:fillRect/>
          </a:stretch>
        </p:blipFill>
        <p:spPr>
          <a:xfrm>
            <a:off x="4572001" y="1744257"/>
            <a:ext cx="2071011" cy="31009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Custom image </a:t>
            </a:r>
            <a:endParaRPr/>
          </a:p>
        </p:txBody>
      </p:sp>
      <p:pic>
        <p:nvPicPr>
          <p:cNvPr id="276" name="Google Shape;276;p32"/>
          <p:cNvPicPr preferRelativeResize="0"/>
          <p:nvPr/>
        </p:nvPicPr>
        <p:blipFill>
          <a:blip r:embed="rId3">
            <a:alphaModFix/>
          </a:blip>
          <a:stretch>
            <a:fillRect/>
          </a:stretch>
        </p:blipFill>
        <p:spPr>
          <a:xfrm>
            <a:off x="311700" y="2297200"/>
            <a:ext cx="1912808" cy="1400726"/>
          </a:xfrm>
          <a:prstGeom prst="rect">
            <a:avLst/>
          </a:prstGeom>
          <a:noFill/>
          <a:ln>
            <a:noFill/>
          </a:ln>
        </p:spPr>
      </p:pic>
      <p:pic>
        <p:nvPicPr>
          <p:cNvPr id="277" name="Google Shape;277;p32"/>
          <p:cNvPicPr preferRelativeResize="0"/>
          <p:nvPr/>
        </p:nvPicPr>
        <p:blipFill>
          <a:blip r:embed="rId4">
            <a:alphaModFix/>
          </a:blip>
          <a:stretch>
            <a:fillRect/>
          </a:stretch>
        </p:blipFill>
        <p:spPr>
          <a:xfrm>
            <a:off x="4506524" y="1643100"/>
            <a:ext cx="4447000" cy="3337175"/>
          </a:xfrm>
          <a:prstGeom prst="rect">
            <a:avLst/>
          </a:prstGeom>
          <a:noFill/>
          <a:ln>
            <a:noFill/>
          </a:ln>
        </p:spPr>
      </p:pic>
      <p:pic>
        <p:nvPicPr>
          <p:cNvPr id="278" name="Google Shape;278;p32"/>
          <p:cNvPicPr preferRelativeResize="0"/>
          <p:nvPr/>
        </p:nvPicPr>
        <p:blipFill>
          <a:blip r:embed="rId5">
            <a:alphaModFix/>
          </a:blip>
          <a:stretch>
            <a:fillRect/>
          </a:stretch>
        </p:blipFill>
        <p:spPr>
          <a:xfrm>
            <a:off x="2224500" y="2297200"/>
            <a:ext cx="2088300" cy="1400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Advantages</a:t>
            </a:r>
            <a:endParaRPr/>
          </a:p>
        </p:txBody>
      </p:sp>
      <p:sp>
        <p:nvSpPr>
          <p:cNvPr id="284" name="Google Shape;28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The model can be successfully applied to images with two regions which have a distinct mean of pixel intensity.</a:t>
            </a:r>
            <a:endParaRPr sz="1400"/>
          </a:p>
          <a:p>
            <a:pPr indent="-317500" lvl="0" marL="457200" rtl="0" algn="l">
              <a:spcBef>
                <a:spcPts val="0"/>
              </a:spcBef>
              <a:spcAft>
                <a:spcPts val="0"/>
              </a:spcAft>
              <a:buSzPts val="1400"/>
              <a:buAutoNum type="arabicPeriod"/>
            </a:pPr>
            <a:r>
              <a:rPr lang="en" sz="1400"/>
              <a:t>The model utilizes local image information efficiently</a:t>
            </a:r>
            <a:endParaRPr sz="1400"/>
          </a:p>
          <a:p>
            <a:pPr indent="-317500" lvl="0" marL="457200" rtl="0" algn="l">
              <a:spcBef>
                <a:spcPts val="0"/>
              </a:spcBef>
              <a:spcAft>
                <a:spcPts val="0"/>
              </a:spcAft>
              <a:buSzPts val="1400"/>
              <a:buAutoNum type="arabicPeriod"/>
            </a:pPr>
            <a:r>
              <a:rPr lang="en" sz="1400"/>
              <a:t>It has a simpliﬁed functional which is easier to minimize</a:t>
            </a:r>
            <a:endParaRPr sz="1400"/>
          </a:p>
          <a:p>
            <a:pPr indent="-317500" lvl="0" marL="457200" rtl="0" algn="l">
              <a:spcBef>
                <a:spcPts val="0"/>
              </a:spcBef>
              <a:spcAft>
                <a:spcPts val="0"/>
              </a:spcAft>
              <a:buSzPts val="1400"/>
              <a:buAutoNum type="arabicPeriod"/>
            </a:pPr>
            <a:r>
              <a:rPr lang="en" sz="1400"/>
              <a:t>The segmentation can be performed when there are no edges separating the regions since the algorithm works on pixel value proportions. </a:t>
            </a:r>
            <a:endParaRPr sz="1400"/>
          </a:p>
          <a:p>
            <a:pPr indent="0" lvl="0" marL="0" rtl="0" algn="l">
              <a:spcBef>
                <a:spcPts val="1600"/>
              </a:spcBef>
              <a:spcAft>
                <a:spcPts val="0"/>
              </a:spcAft>
              <a:buNone/>
            </a:pPr>
            <a:r>
              <a:t/>
            </a:r>
            <a:endParaRPr sz="1400"/>
          </a:p>
          <a:p>
            <a:pPr indent="0" lvl="0" marL="0" rtl="0" algn="l">
              <a:lnSpc>
                <a:spcPct val="121900"/>
              </a:lnSpc>
              <a:spcBef>
                <a:spcPts val="1600"/>
              </a:spcBef>
              <a:spcAft>
                <a:spcPts val="0"/>
              </a:spcAft>
              <a:buClr>
                <a:schemeClr val="dk1"/>
              </a:buClr>
              <a:buSzPts val="1100"/>
              <a:buFont typeface="Arial"/>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Limitations</a:t>
            </a:r>
            <a:endParaRPr/>
          </a:p>
        </p:txBody>
      </p:sp>
      <p:sp>
        <p:nvSpPr>
          <p:cNvPr id="290" name="Google Shape;290;p34"/>
          <p:cNvSpPr txBox="1"/>
          <p:nvPr>
            <p:ph idx="1" type="body"/>
          </p:nvPr>
        </p:nvSpPr>
        <p:spPr>
          <a:xfrm>
            <a:off x="112075" y="1152475"/>
            <a:ext cx="8760900" cy="3788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 algorithm can only segment the images into two regions, since it works under the assumption that the edges </a:t>
            </a:r>
            <a:r>
              <a:rPr lang="en" sz="1400"/>
              <a:t>(denoted by C) </a:t>
            </a:r>
            <a:r>
              <a:rPr lang="en" sz="1400"/>
              <a:t>in the image can be represented by </a:t>
            </a:r>
            <a:r>
              <a:rPr lang="en" sz="1400"/>
              <a:t>φ (C = {x ∊ Ω: φ(x) = 0}).</a:t>
            </a:r>
            <a:endParaRPr sz="1400"/>
          </a:p>
          <a:p>
            <a:pPr indent="-317500" lvl="0" marL="457200" rtl="0" algn="l">
              <a:spcBef>
                <a:spcPts val="0"/>
              </a:spcBef>
              <a:spcAft>
                <a:spcPts val="0"/>
              </a:spcAft>
              <a:buSzPts val="1400"/>
              <a:buChar char="●"/>
            </a:pPr>
            <a:r>
              <a:rPr lang="en" sz="1400"/>
              <a:t>The Chan-Vesel approach is dependent on the initialisation of the level set function (φ) as the minimisation problem is non-convex.</a:t>
            </a:r>
            <a:endParaRPr sz="1400"/>
          </a:p>
          <a:p>
            <a:pPr indent="-317500" lvl="0" marL="457200" rtl="0" algn="l">
              <a:spcBef>
                <a:spcPts val="0"/>
              </a:spcBef>
              <a:spcAft>
                <a:spcPts val="0"/>
              </a:spcAft>
              <a:buSzPts val="1400"/>
              <a:buChar char="●"/>
            </a:pPr>
            <a:r>
              <a:rPr lang="en" sz="1400"/>
              <a:t>To ensure fast convergence, the algorithm requires that the initial curve is close to the boundaries, otherwise the convergence is too slow.</a:t>
            </a:r>
            <a:endParaRPr sz="1400"/>
          </a:p>
          <a:p>
            <a:pPr indent="-317500" lvl="0" marL="457200" rtl="0" algn="l">
              <a:spcBef>
                <a:spcPts val="0"/>
              </a:spcBef>
              <a:spcAft>
                <a:spcPts val="0"/>
              </a:spcAft>
              <a:buSzPts val="1400"/>
              <a:buChar char="●"/>
            </a:pPr>
            <a:r>
              <a:rPr lang="en" sz="1400"/>
              <a:t>For noisy images, too precise manual adaptation is required to reach convergence, which is not very useful in some applications.</a:t>
            </a:r>
            <a:endParaRPr sz="1400"/>
          </a:p>
          <a:p>
            <a:pPr indent="-317500" lvl="0" marL="457200" rtl="0" algn="l">
              <a:spcBef>
                <a:spcPts val="0"/>
              </a:spcBef>
              <a:spcAft>
                <a:spcPts val="0"/>
              </a:spcAft>
              <a:buSzPts val="1400"/>
              <a:buChar char="●"/>
            </a:pPr>
            <a:r>
              <a:rPr lang="en" sz="1400"/>
              <a:t>In the Chan-Vese model, pixel intensities are assumed to be statistically homogenous in each region. As it assumes implicitly a Gaussian intensity distribution for each region Ωi, if the intensities with inside C or outside C are not homogenous, the constants c1 and c2 will not be accurate. In other words, the model generally fails to segment images with intensity inhomogeneity, which is often the case in medical imaging (especially in MR images where an intensity bias can be observed).</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Define Criterias</a:t>
            </a:r>
            <a:endParaRPr/>
          </a:p>
        </p:txBody>
      </p:sp>
      <p:pic>
        <p:nvPicPr>
          <p:cNvPr id="71" name="Google Shape;71;p15"/>
          <p:cNvPicPr preferRelativeResize="0"/>
          <p:nvPr/>
        </p:nvPicPr>
        <p:blipFill>
          <a:blip r:embed="rId3">
            <a:alphaModFix/>
          </a:blip>
          <a:stretch>
            <a:fillRect/>
          </a:stretch>
        </p:blipFill>
        <p:spPr>
          <a:xfrm>
            <a:off x="1234050" y="4570802"/>
            <a:ext cx="6005814" cy="572700"/>
          </a:xfrm>
          <a:prstGeom prst="rect">
            <a:avLst/>
          </a:prstGeom>
          <a:noFill/>
          <a:ln cap="flat" cmpd="sng" w="9525">
            <a:solidFill>
              <a:srgbClr val="000000"/>
            </a:solidFill>
            <a:prstDash val="solid"/>
            <a:round/>
            <a:headEnd len="sm" w="sm" type="none"/>
            <a:tailEnd len="sm" w="sm" type="none"/>
          </a:ln>
        </p:spPr>
      </p:pic>
      <p:sp>
        <p:nvSpPr>
          <p:cNvPr id="72" name="Google Shape;72;p15"/>
          <p:cNvSpPr txBox="1"/>
          <p:nvPr/>
        </p:nvSpPr>
        <p:spPr>
          <a:xfrm>
            <a:off x="147150" y="4705650"/>
            <a:ext cx="10869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SOLVE</a:t>
            </a:r>
            <a:endParaRPr sz="1800"/>
          </a:p>
        </p:txBody>
      </p:sp>
      <p:sp>
        <p:nvSpPr>
          <p:cNvPr id="73" name="Google Shape;73;p15"/>
          <p:cNvSpPr txBox="1"/>
          <p:nvPr/>
        </p:nvSpPr>
        <p:spPr>
          <a:xfrm>
            <a:off x="5662150" y="426125"/>
            <a:ext cx="26472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Mumford-Shah Solution</a:t>
            </a:r>
            <a:endParaRPr sz="1800">
              <a:solidFill>
                <a:srgbClr val="FF0000"/>
              </a:solidFill>
            </a:endParaRPr>
          </a:p>
        </p:txBody>
      </p:sp>
      <p:graphicFrame>
        <p:nvGraphicFramePr>
          <p:cNvPr id="74" name="Google Shape;74;p15"/>
          <p:cNvGraphicFramePr/>
          <p:nvPr/>
        </p:nvGraphicFramePr>
        <p:xfrm>
          <a:off x="403700" y="1211750"/>
          <a:ext cx="3000000" cy="3000000"/>
        </p:xfrm>
        <a:graphic>
          <a:graphicData uri="http://schemas.openxmlformats.org/drawingml/2006/table">
            <a:tbl>
              <a:tblPr>
                <a:noFill/>
                <a:tableStyleId>{815E8601-8A15-4BDD-894C-930A773BB463}</a:tableStyleId>
              </a:tblPr>
              <a:tblGrid>
                <a:gridCol w="3619500"/>
                <a:gridCol w="3619500"/>
              </a:tblGrid>
              <a:tr h="391825">
                <a:tc>
                  <a:txBody>
                    <a:bodyPr/>
                    <a:lstStyle/>
                    <a:p>
                      <a:pPr indent="0" lvl="0" marL="0" rtl="0" algn="ctr">
                        <a:spcBef>
                          <a:spcPts val="0"/>
                        </a:spcBef>
                        <a:spcAft>
                          <a:spcPts val="0"/>
                        </a:spcAft>
                        <a:buNone/>
                      </a:pPr>
                      <a:r>
                        <a:rPr lang="en" sz="1700"/>
                        <a:t>Criterion</a:t>
                      </a:r>
                      <a:endParaRPr sz="1700"/>
                    </a:p>
                  </a:txBody>
                  <a:tcPr marT="91425" marB="91425" marR="91425" marL="91425"/>
                </a:tc>
                <a:tc>
                  <a:txBody>
                    <a:bodyPr/>
                    <a:lstStyle/>
                    <a:p>
                      <a:pPr indent="0" lvl="0" marL="0" rtl="0" algn="ctr">
                        <a:spcBef>
                          <a:spcPts val="0"/>
                        </a:spcBef>
                        <a:spcAft>
                          <a:spcPts val="0"/>
                        </a:spcAft>
                        <a:buNone/>
                      </a:pPr>
                      <a:r>
                        <a:rPr lang="en"/>
                        <a:t>Implication</a:t>
                      </a:r>
                      <a:endParaRPr/>
                    </a:p>
                  </a:txBody>
                  <a:tcPr marT="91425" marB="91425" marR="91425" marL="91425"/>
                </a:tc>
              </a:tr>
              <a:tr h="503875">
                <a:tc>
                  <a:txBody>
                    <a:bodyPr/>
                    <a:lstStyle/>
                    <a:p>
                      <a:pPr indent="0" lvl="0" marL="0" rtl="0" algn="l">
                        <a:spcBef>
                          <a:spcPts val="0"/>
                        </a:spcBef>
                        <a:spcAft>
                          <a:spcPts val="0"/>
                        </a:spcAft>
                        <a:buNone/>
                      </a:pPr>
                      <a:r>
                        <a:rPr lang="en">
                          <a:solidFill>
                            <a:schemeClr val="dk1"/>
                          </a:solidFill>
                        </a:rPr>
                        <a:t>Segmentation result is an image</a:t>
                      </a:r>
                      <a:endParaRPr/>
                    </a:p>
                  </a:txBody>
                  <a:tcPr marT="91425" marB="91425" marR="91425" marL="91425"/>
                </a:tc>
                <a:tc>
                  <a:txBody>
                    <a:bodyPr/>
                    <a:lstStyle/>
                    <a:p>
                      <a:pPr indent="0" lvl="0" marL="0" rtl="0" algn="l">
                        <a:spcBef>
                          <a:spcPts val="0"/>
                        </a:spcBef>
                        <a:spcAft>
                          <a:spcPts val="0"/>
                        </a:spcAft>
                        <a:buNone/>
                      </a:pPr>
                      <a:r>
                        <a:rPr lang="en"/>
                        <a:t>Mapping in the same domain</a:t>
                      </a:r>
                      <a:endParaRPr/>
                    </a:p>
                  </a:txBody>
                  <a:tcPr marT="91425" marB="91425" marR="91425" marL="91425"/>
                </a:tc>
              </a:tr>
              <a:tr h="572700">
                <a:tc>
                  <a:txBody>
                    <a:bodyPr/>
                    <a:lstStyle/>
                    <a:p>
                      <a:pPr indent="0" lvl="0" marL="0" rtl="0" algn="l">
                        <a:spcBef>
                          <a:spcPts val="0"/>
                        </a:spcBef>
                        <a:spcAft>
                          <a:spcPts val="0"/>
                        </a:spcAft>
                        <a:buNone/>
                      </a:pPr>
                      <a:r>
                        <a:rPr lang="en">
                          <a:solidFill>
                            <a:schemeClr val="dk1"/>
                          </a:solidFill>
                        </a:rPr>
                        <a:t>Segmentation image is similar to the original image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Minimise</a:t>
                      </a:r>
                      <a:endParaRPr/>
                    </a:p>
                  </a:txBody>
                  <a:tcPr marT="91425" marB="91425" marR="91425" marL="91425"/>
                </a:tc>
              </a:tr>
              <a:tr h="557675">
                <a:tc>
                  <a:txBody>
                    <a:bodyPr/>
                    <a:lstStyle/>
                    <a:p>
                      <a:pPr indent="0" lvl="0" marL="0" rtl="0" algn="l">
                        <a:spcBef>
                          <a:spcPts val="0"/>
                        </a:spcBef>
                        <a:spcAft>
                          <a:spcPts val="0"/>
                        </a:spcAft>
                        <a:buNone/>
                      </a:pPr>
                      <a:r>
                        <a:rPr lang="en">
                          <a:solidFill>
                            <a:schemeClr val="dk1"/>
                          </a:solidFill>
                        </a:rPr>
                        <a:t>Segmented regions are homogeneous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Minimise</a:t>
                      </a:r>
                      <a:endParaRPr/>
                    </a:p>
                  </a:txBody>
                  <a:tcPr marT="91425" marB="91425" marR="91425" marL="91425"/>
                </a:tc>
              </a:tr>
              <a:tr h="589900">
                <a:tc>
                  <a:txBody>
                    <a:bodyPr/>
                    <a:lstStyle/>
                    <a:p>
                      <a:pPr indent="0" lvl="0" marL="0" rtl="0" algn="l">
                        <a:spcBef>
                          <a:spcPts val="0"/>
                        </a:spcBef>
                        <a:spcAft>
                          <a:spcPts val="0"/>
                        </a:spcAft>
                        <a:buNone/>
                      </a:pPr>
                      <a:r>
                        <a:rPr lang="en">
                          <a:solidFill>
                            <a:schemeClr val="dk1"/>
                          </a:solidFill>
                        </a:rPr>
                        <a:t>Segmented regions have smooth boundaries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Minimise</a:t>
                      </a:r>
                      <a:endParaRPr/>
                    </a:p>
                  </a:txBody>
                  <a:tcPr marT="91425" marB="91425" marR="91425" marL="91425"/>
                </a:tc>
              </a:tr>
            </a:tbl>
          </a:graphicData>
        </a:graphic>
      </p:graphicFrame>
      <p:pic>
        <p:nvPicPr>
          <p:cNvPr id="75" name="Google Shape;75;p15"/>
          <p:cNvPicPr preferRelativeResize="0"/>
          <p:nvPr/>
        </p:nvPicPr>
        <p:blipFill>
          <a:blip r:embed="rId4">
            <a:alphaModFix/>
          </a:blip>
          <a:stretch>
            <a:fillRect/>
          </a:stretch>
        </p:blipFill>
        <p:spPr>
          <a:xfrm>
            <a:off x="6593625" y="1741600"/>
            <a:ext cx="693350" cy="302900"/>
          </a:xfrm>
          <a:prstGeom prst="rect">
            <a:avLst/>
          </a:prstGeom>
          <a:noFill/>
          <a:ln>
            <a:noFill/>
          </a:ln>
        </p:spPr>
      </p:pic>
      <p:pic>
        <p:nvPicPr>
          <p:cNvPr id="76" name="Google Shape;76;p15"/>
          <p:cNvPicPr preferRelativeResize="0"/>
          <p:nvPr/>
        </p:nvPicPr>
        <p:blipFill rotWithShape="1">
          <a:blip r:embed="rId5">
            <a:alphaModFix/>
          </a:blip>
          <a:srcRect b="0" l="0" r="0" t="0"/>
          <a:stretch/>
        </p:blipFill>
        <p:spPr>
          <a:xfrm>
            <a:off x="4836024" y="2155650"/>
            <a:ext cx="1737514" cy="572700"/>
          </a:xfrm>
          <a:prstGeom prst="rect">
            <a:avLst/>
          </a:prstGeom>
          <a:noFill/>
          <a:ln>
            <a:noFill/>
          </a:ln>
        </p:spPr>
      </p:pic>
      <p:pic>
        <p:nvPicPr>
          <p:cNvPr id="77" name="Google Shape;77;p15"/>
          <p:cNvPicPr preferRelativeResize="0"/>
          <p:nvPr/>
        </p:nvPicPr>
        <p:blipFill>
          <a:blip r:embed="rId6">
            <a:alphaModFix/>
          </a:blip>
          <a:stretch>
            <a:fillRect/>
          </a:stretch>
        </p:blipFill>
        <p:spPr>
          <a:xfrm>
            <a:off x="4898225" y="2821325"/>
            <a:ext cx="1101869" cy="429375"/>
          </a:xfrm>
          <a:prstGeom prst="rect">
            <a:avLst/>
          </a:prstGeom>
          <a:noFill/>
          <a:ln>
            <a:noFill/>
          </a:ln>
        </p:spPr>
      </p:pic>
      <p:pic>
        <p:nvPicPr>
          <p:cNvPr id="78" name="Google Shape;78;p15"/>
          <p:cNvPicPr preferRelativeResize="0"/>
          <p:nvPr/>
        </p:nvPicPr>
        <p:blipFill>
          <a:blip r:embed="rId7">
            <a:alphaModFix/>
          </a:blip>
          <a:stretch>
            <a:fillRect/>
          </a:stretch>
        </p:blipFill>
        <p:spPr>
          <a:xfrm>
            <a:off x="4953550" y="3393975"/>
            <a:ext cx="1832619" cy="511200"/>
          </a:xfrm>
          <a:prstGeom prst="rect">
            <a:avLst/>
          </a:prstGeom>
          <a:noFill/>
          <a:ln>
            <a:noFill/>
          </a:ln>
        </p:spPr>
      </p:pic>
      <p:pic>
        <p:nvPicPr>
          <p:cNvPr id="79" name="Google Shape;79;p15"/>
          <p:cNvPicPr preferRelativeResize="0"/>
          <p:nvPr/>
        </p:nvPicPr>
        <p:blipFill>
          <a:blip r:embed="rId8">
            <a:alphaModFix/>
          </a:blip>
          <a:stretch>
            <a:fillRect/>
          </a:stretch>
        </p:blipFill>
        <p:spPr>
          <a:xfrm>
            <a:off x="7868675" y="1232326"/>
            <a:ext cx="1189600" cy="1321447"/>
          </a:xfrm>
          <a:prstGeom prst="rect">
            <a:avLst/>
          </a:prstGeom>
          <a:noFill/>
          <a:ln>
            <a:noFill/>
          </a:ln>
        </p:spPr>
      </p:pic>
      <p:pic>
        <p:nvPicPr>
          <p:cNvPr id="80" name="Google Shape;80;p15"/>
          <p:cNvPicPr preferRelativeResize="0"/>
          <p:nvPr/>
        </p:nvPicPr>
        <p:blipFill>
          <a:blip r:embed="rId9">
            <a:alphaModFix/>
          </a:blip>
          <a:stretch>
            <a:fillRect/>
          </a:stretch>
        </p:blipFill>
        <p:spPr>
          <a:xfrm>
            <a:off x="7868675" y="2768374"/>
            <a:ext cx="1189600" cy="1340618"/>
          </a:xfrm>
          <a:prstGeom prst="rect">
            <a:avLst/>
          </a:prstGeom>
          <a:noFill/>
          <a:ln>
            <a:noFill/>
          </a:ln>
        </p:spPr>
      </p:pic>
      <p:pic>
        <p:nvPicPr>
          <p:cNvPr id="81" name="Google Shape;81;p15"/>
          <p:cNvPicPr preferRelativeResize="0"/>
          <p:nvPr/>
        </p:nvPicPr>
        <p:blipFill>
          <a:blip r:embed="rId10">
            <a:alphaModFix/>
          </a:blip>
          <a:stretch>
            <a:fillRect/>
          </a:stretch>
        </p:blipFill>
        <p:spPr>
          <a:xfrm>
            <a:off x="8336038" y="809200"/>
            <a:ext cx="254875" cy="348777"/>
          </a:xfrm>
          <a:prstGeom prst="rect">
            <a:avLst/>
          </a:prstGeom>
          <a:noFill/>
          <a:ln>
            <a:noFill/>
          </a:ln>
        </p:spPr>
      </p:pic>
      <p:pic>
        <p:nvPicPr>
          <p:cNvPr id="82" name="Google Shape;82;p15"/>
          <p:cNvPicPr preferRelativeResize="0"/>
          <p:nvPr/>
        </p:nvPicPr>
        <p:blipFill>
          <a:blip r:embed="rId11">
            <a:alphaModFix/>
          </a:blip>
          <a:stretch>
            <a:fillRect/>
          </a:stretch>
        </p:blipFill>
        <p:spPr>
          <a:xfrm>
            <a:off x="8267275" y="4164550"/>
            <a:ext cx="483051" cy="429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Define Criterias</a:t>
            </a:r>
            <a:endParaRPr/>
          </a:p>
        </p:txBody>
      </p:sp>
      <p:graphicFrame>
        <p:nvGraphicFramePr>
          <p:cNvPr id="88" name="Google Shape;88;p16"/>
          <p:cNvGraphicFramePr/>
          <p:nvPr/>
        </p:nvGraphicFramePr>
        <p:xfrm>
          <a:off x="403700" y="1211750"/>
          <a:ext cx="3000000" cy="3000000"/>
        </p:xfrm>
        <a:graphic>
          <a:graphicData uri="http://schemas.openxmlformats.org/drawingml/2006/table">
            <a:tbl>
              <a:tblPr>
                <a:noFill/>
                <a:tableStyleId>{815E8601-8A15-4BDD-894C-930A773BB463}</a:tableStyleId>
              </a:tblPr>
              <a:tblGrid>
                <a:gridCol w="3619500"/>
                <a:gridCol w="3619500"/>
              </a:tblGrid>
              <a:tr h="391825">
                <a:tc>
                  <a:txBody>
                    <a:bodyPr/>
                    <a:lstStyle/>
                    <a:p>
                      <a:pPr indent="0" lvl="0" marL="0" rtl="0" algn="ctr">
                        <a:spcBef>
                          <a:spcPts val="0"/>
                        </a:spcBef>
                        <a:spcAft>
                          <a:spcPts val="0"/>
                        </a:spcAft>
                        <a:buNone/>
                      </a:pPr>
                      <a:r>
                        <a:rPr lang="en" sz="1700"/>
                        <a:t>Criterion</a:t>
                      </a:r>
                      <a:endParaRPr sz="1700"/>
                    </a:p>
                  </a:txBody>
                  <a:tcPr marT="91425" marB="91425" marR="91425" marL="91425"/>
                </a:tc>
                <a:tc>
                  <a:txBody>
                    <a:bodyPr/>
                    <a:lstStyle/>
                    <a:p>
                      <a:pPr indent="0" lvl="0" marL="0" rtl="0" algn="ctr">
                        <a:spcBef>
                          <a:spcPts val="0"/>
                        </a:spcBef>
                        <a:spcAft>
                          <a:spcPts val="0"/>
                        </a:spcAft>
                        <a:buNone/>
                      </a:pPr>
                      <a:r>
                        <a:rPr lang="en"/>
                        <a:t>Implication</a:t>
                      </a:r>
                      <a:endParaRPr/>
                    </a:p>
                  </a:txBody>
                  <a:tcPr marT="91425" marB="91425" marR="91425" marL="91425"/>
                </a:tc>
              </a:tr>
              <a:tr h="503875">
                <a:tc>
                  <a:txBody>
                    <a:bodyPr/>
                    <a:lstStyle/>
                    <a:p>
                      <a:pPr indent="0" lvl="0" marL="0" rtl="0" algn="l">
                        <a:spcBef>
                          <a:spcPts val="0"/>
                        </a:spcBef>
                        <a:spcAft>
                          <a:spcPts val="0"/>
                        </a:spcAft>
                        <a:buNone/>
                      </a:pPr>
                      <a:r>
                        <a:rPr lang="en">
                          <a:solidFill>
                            <a:schemeClr val="dk1"/>
                          </a:solidFill>
                        </a:rPr>
                        <a:t>Segmentation result is an image</a:t>
                      </a:r>
                      <a:endParaRPr/>
                    </a:p>
                  </a:txBody>
                  <a:tcPr marT="91425" marB="91425" marR="91425" marL="91425"/>
                </a:tc>
                <a:tc>
                  <a:txBody>
                    <a:bodyPr/>
                    <a:lstStyle/>
                    <a:p>
                      <a:pPr indent="0" lvl="0" marL="0" rtl="0" algn="l">
                        <a:spcBef>
                          <a:spcPts val="0"/>
                        </a:spcBef>
                        <a:spcAft>
                          <a:spcPts val="0"/>
                        </a:spcAft>
                        <a:buNone/>
                      </a:pPr>
                      <a:r>
                        <a:rPr lang="en"/>
                        <a:t>Mapping in the same domain</a:t>
                      </a:r>
                      <a:endParaRPr/>
                    </a:p>
                  </a:txBody>
                  <a:tcPr marT="91425" marB="91425" marR="91425" marL="91425"/>
                </a:tc>
              </a:tr>
              <a:tr h="572700">
                <a:tc>
                  <a:txBody>
                    <a:bodyPr/>
                    <a:lstStyle/>
                    <a:p>
                      <a:pPr indent="0" lvl="0" marL="0" rtl="0" algn="l">
                        <a:spcBef>
                          <a:spcPts val="0"/>
                        </a:spcBef>
                        <a:spcAft>
                          <a:spcPts val="0"/>
                        </a:spcAft>
                        <a:buNone/>
                      </a:pPr>
                      <a:r>
                        <a:rPr lang="en">
                          <a:solidFill>
                            <a:schemeClr val="dk1"/>
                          </a:solidFill>
                        </a:rPr>
                        <a:t>Segmentation image is similar to the original image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Minimise</a:t>
                      </a:r>
                      <a:endParaRPr/>
                    </a:p>
                  </a:txBody>
                  <a:tcPr marT="91425" marB="91425" marR="91425" marL="91425"/>
                </a:tc>
              </a:tr>
              <a:tr h="557675">
                <a:tc>
                  <a:txBody>
                    <a:bodyPr/>
                    <a:lstStyle/>
                    <a:p>
                      <a:pPr indent="0" lvl="0" marL="0" rtl="0" algn="l">
                        <a:spcBef>
                          <a:spcPts val="0"/>
                        </a:spcBef>
                        <a:spcAft>
                          <a:spcPts val="0"/>
                        </a:spcAft>
                        <a:buNone/>
                      </a:pPr>
                      <a:r>
                        <a:rPr lang="en">
                          <a:solidFill>
                            <a:schemeClr val="dk1"/>
                          </a:solidFill>
                        </a:rPr>
                        <a:t>Segmented regions are homogeneous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Minimise</a:t>
                      </a:r>
                      <a:endParaRPr/>
                    </a:p>
                  </a:txBody>
                  <a:tcPr marT="91425" marB="91425" marR="91425" marL="91425"/>
                </a:tc>
              </a:tr>
              <a:tr h="589900">
                <a:tc>
                  <a:txBody>
                    <a:bodyPr/>
                    <a:lstStyle/>
                    <a:p>
                      <a:pPr indent="0" lvl="0" marL="0" rtl="0" algn="l">
                        <a:spcBef>
                          <a:spcPts val="0"/>
                        </a:spcBef>
                        <a:spcAft>
                          <a:spcPts val="0"/>
                        </a:spcAft>
                        <a:buNone/>
                      </a:pPr>
                      <a:r>
                        <a:rPr lang="en">
                          <a:solidFill>
                            <a:schemeClr val="dk1"/>
                          </a:solidFill>
                        </a:rPr>
                        <a:t>Segmented regions have smooth boundaries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Minimise</a:t>
                      </a:r>
                      <a:endParaRPr/>
                    </a:p>
                  </a:txBody>
                  <a:tcPr marT="91425" marB="91425" marR="91425" marL="91425"/>
                </a:tc>
              </a:tr>
              <a:tr h="356650">
                <a:tc>
                  <a:txBody>
                    <a:bodyPr/>
                    <a:lstStyle/>
                    <a:p>
                      <a:pPr indent="0" lvl="0" marL="0" rtl="0" algn="l">
                        <a:spcBef>
                          <a:spcPts val="0"/>
                        </a:spcBef>
                        <a:spcAft>
                          <a:spcPts val="0"/>
                        </a:spcAft>
                        <a:buNone/>
                      </a:pPr>
                      <a:r>
                        <a:rPr lang="en">
                          <a:solidFill>
                            <a:schemeClr val="dk1"/>
                          </a:solidFill>
                        </a:rPr>
                        <a:t>Segmentation image has two regions</a:t>
                      </a:r>
                      <a:endParaRPr>
                        <a:solidFill>
                          <a:schemeClr val="dk1"/>
                        </a:solidFill>
                      </a:endParaRPr>
                    </a:p>
                  </a:txBody>
                  <a:tcPr marT="91425" marB="91425" marR="91425" marL="91425">
                    <a:solidFill>
                      <a:srgbClr val="FCE5CD"/>
                    </a:solidFill>
                  </a:tcPr>
                </a:tc>
                <a:tc>
                  <a:txBody>
                    <a:bodyPr/>
                    <a:lstStyle/>
                    <a:p>
                      <a:pPr indent="0" lvl="0" marL="0" rtl="0" algn="l">
                        <a:spcBef>
                          <a:spcPts val="0"/>
                        </a:spcBef>
                        <a:spcAft>
                          <a:spcPts val="0"/>
                        </a:spcAft>
                        <a:buNone/>
                      </a:pPr>
                      <a:r>
                        <a:rPr lang="en" sz="1100">
                          <a:latin typeface="Arimo"/>
                          <a:ea typeface="Arimo"/>
                          <a:cs typeface="Arimo"/>
                          <a:sym typeface="Arimo"/>
                        </a:rPr>
                        <a:t>Constrain values</a:t>
                      </a:r>
                      <a:endParaRPr sz="1100">
                        <a:latin typeface="Arimo"/>
                        <a:ea typeface="Arimo"/>
                        <a:cs typeface="Arimo"/>
                        <a:sym typeface="Arimo"/>
                      </a:endParaRPr>
                    </a:p>
                  </a:txBody>
                  <a:tcPr marT="91425" marB="91425" marR="91425" marL="91425">
                    <a:solidFill>
                      <a:srgbClr val="FCE5CD"/>
                    </a:solidFill>
                  </a:tcPr>
                </a:tc>
              </a:tr>
            </a:tbl>
          </a:graphicData>
        </a:graphic>
      </p:graphicFrame>
      <p:pic>
        <p:nvPicPr>
          <p:cNvPr id="89" name="Google Shape;89;p16"/>
          <p:cNvPicPr preferRelativeResize="0"/>
          <p:nvPr/>
        </p:nvPicPr>
        <p:blipFill>
          <a:blip r:embed="rId3">
            <a:alphaModFix/>
          </a:blip>
          <a:stretch>
            <a:fillRect/>
          </a:stretch>
        </p:blipFill>
        <p:spPr>
          <a:xfrm>
            <a:off x="6593625" y="1741600"/>
            <a:ext cx="693350" cy="302900"/>
          </a:xfrm>
          <a:prstGeom prst="rect">
            <a:avLst/>
          </a:prstGeom>
          <a:noFill/>
          <a:ln>
            <a:noFill/>
          </a:ln>
        </p:spPr>
      </p:pic>
      <p:pic>
        <p:nvPicPr>
          <p:cNvPr id="90" name="Google Shape;90;p16"/>
          <p:cNvPicPr preferRelativeResize="0"/>
          <p:nvPr/>
        </p:nvPicPr>
        <p:blipFill rotWithShape="1">
          <a:blip r:embed="rId4">
            <a:alphaModFix/>
          </a:blip>
          <a:srcRect b="0" l="0" r="0" t="0"/>
          <a:stretch/>
        </p:blipFill>
        <p:spPr>
          <a:xfrm>
            <a:off x="4836024" y="2155650"/>
            <a:ext cx="1737514" cy="572700"/>
          </a:xfrm>
          <a:prstGeom prst="rect">
            <a:avLst/>
          </a:prstGeom>
          <a:noFill/>
          <a:ln>
            <a:noFill/>
          </a:ln>
        </p:spPr>
      </p:pic>
      <p:pic>
        <p:nvPicPr>
          <p:cNvPr id="91" name="Google Shape;91;p16"/>
          <p:cNvPicPr preferRelativeResize="0"/>
          <p:nvPr/>
        </p:nvPicPr>
        <p:blipFill>
          <a:blip r:embed="rId5">
            <a:alphaModFix/>
          </a:blip>
          <a:stretch>
            <a:fillRect/>
          </a:stretch>
        </p:blipFill>
        <p:spPr>
          <a:xfrm>
            <a:off x="4898225" y="2821325"/>
            <a:ext cx="1101869" cy="429375"/>
          </a:xfrm>
          <a:prstGeom prst="rect">
            <a:avLst/>
          </a:prstGeom>
          <a:noFill/>
          <a:ln>
            <a:noFill/>
          </a:ln>
        </p:spPr>
      </p:pic>
      <p:pic>
        <p:nvPicPr>
          <p:cNvPr id="92" name="Google Shape;92;p16"/>
          <p:cNvPicPr preferRelativeResize="0"/>
          <p:nvPr/>
        </p:nvPicPr>
        <p:blipFill>
          <a:blip r:embed="rId6">
            <a:alphaModFix/>
          </a:blip>
          <a:stretch>
            <a:fillRect/>
          </a:stretch>
        </p:blipFill>
        <p:spPr>
          <a:xfrm>
            <a:off x="4953550" y="3393975"/>
            <a:ext cx="1832619" cy="511200"/>
          </a:xfrm>
          <a:prstGeom prst="rect">
            <a:avLst/>
          </a:prstGeom>
          <a:noFill/>
          <a:ln>
            <a:noFill/>
          </a:ln>
        </p:spPr>
      </p:pic>
      <p:sp>
        <p:nvSpPr>
          <p:cNvPr id="93" name="Google Shape;93;p16"/>
          <p:cNvSpPr txBox="1"/>
          <p:nvPr/>
        </p:nvSpPr>
        <p:spPr>
          <a:xfrm>
            <a:off x="147150" y="4705650"/>
            <a:ext cx="10869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SOLVE</a:t>
            </a:r>
            <a:endParaRPr sz="1800"/>
          </a:p>
        </p:txBody>
      </p:sp>
      <p:sp>
        <p:nvSpPr>
          <p:cNvPr id="94" name="Google Shape;94;p16"/>
          <p:cNvSpPr txBox="1"/>
          <p:nvPr/>
        </p:nvSpPr>
        <p:spPr>
          <a:xfrm>
            <a:off x="5662150" y="426125"/>
            <a:ext cx="26472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Chan-Vese</a:t>
            </a:r>
            <a:r>
              <a:rPr lang="en" sz="1800">
                <a:solidFill>
                  <a:srgbClr val="FF0000"/>
                </a:solidFill>
              </a:rPr>
              <a:t> Solution</a:t>
            </a:r>
            <a:endParaRPr sz="1800">
              <a:solidFill>
                <a:srgbClr val="FF0000"/>
              </a:solidFill>
            </a:endParaRPr>
          </a:p>
        </p:txBody>
      </p:sp>
      <p:pic>
        <p:nvPicPr>
          <p:cNvPr id="95" name="Google Shape;95;p16"/>
          <p:cNvPicPr preferRelativeResize="0"/>
          <p:nvPr/>
        </p:nvPicPr>
        <p:blipFill>
          <a:blip r:embed="rId7">
            <a:alphaModFix/>
          </a:blip>
          <a:stretch>
            <a:fillRect/>
          </a:stretch>
        </p:blipFill>
        <p:spPr>
          <a:xfrm>
            <a:off x="5257703" y="3971745"/>
            <a:ext cx="1487075" cy="234283"/>
          </a:xfrm>
          <a:prstGeom prst="rect">
            <a:avLst/>
          </a:prstGeom>
          <a:noFill/>
          <a:ln>
            <a:noFill/>
          </a:ln>
        </p:spPr>
      </p:pic>
      <p:pic>
        <p:nvPicPr>
          <p:cNvPr id="96" name="Google Shape;96;p16"/>
          <p:cNvPicPr preferRelativeResize="0"/>
          <p:nvPr/>
        </p:nvPicPr>
        <p:blipFill>
          <a:blip r:embed="rId8">
            <a:alphaModFix/>
          </a:blip>
          <a:stretch>
            <a:fillRect/>
          </a:stretch>
        </p:blipFill>
        <p:spPr>
          <a:xfrm>
            <a:off x="1451375" y="4380225"/>
            <a:ext cx="4991251" cy="741575"/>
          </a:xfrm>
          <a:prstGeom prst="rect">
            <a:avLst/>
          </a:prstGeom>
          <a:noFill/>
          <a:ln cap="flat" cmpd="sng" w="9525">
            <a:solidFill>
              <a:srgbClr val="000000"/>
            </a:solidFill>
            <a:prstDash val="solid"/>
            <a:round/>
            <a:headEnd len="sm" w="sm" type="none"/>
            <a:tailEnd len="sm" w="sm" type="none"/>
          </a:ln>
        </p:spPr>
      </p:pic>
      <p:pic>
        <p:nvPicPr>
          <p:cNvPr id="97" name="Google Shape;97;p16"/>
          <p:cNvPicPr preferRelativeResize="0"/>
          <p:nvPr/>
        </p:nvPicPr>
        <p:blipFill>
          <a:blip r:embed="rId9">
            <a:alphaModFix/>
          </a:blip>
          <a:stretch>
            <a:fillRect/>
          </a:stretch>
        </p:blipFill>
        <p:spPr>
          <a:xfrm>
            <a:off x="7868675" y="1232326"/>
            <a:ext cx="1189600" cy="1321447"/>
          </a:xfrm>
          <a:prstGeom prst="rect">
            <a:avLst/>
          </a:prstGeom>
          <a:noFill/>
          <a:ln>
            <a:noFill/>
          </a:ln>
        </p:spPr>
      </p:pic>
      <p:pic>
        <p:nvPicPr>
          <p:cNvPr id="98" name="Google Shape;98;p16"/>
          <p:cNvPicPr preferRelativeResize="0"/>
          <p:nvPr/>
        </p:nvPicPr>
        <p:blipFill>
          <a:blip r:embed="rId10">
            <a:alphaModFix/>
          </a:blip>
          <a:stretch>
            <a:fillRect/>
          </a:stretch>
        </p:blipFill>
        <p:spPr>
          <a:xfrm>
            <a:off x="7868675" y="2768374"/>
            <a:ext cx="1189600" cy="1340618"/>
          </a:xfrm>
          <a:prstGeom prst="rect">
            <a:avLst/>
          </a:prstGeom>
          <a:noFill/>
          <a:ln>
            <a:noFill/>
          </a:ln>
        </p:spPr>
      </p:pic>
      <p:pic>
        <p:nvPicPr>
          <p:cNvPr id="99" name="Google Shape;99;p16"/>
          <p:cNvPicPr preferRelativeResize="0"/>
          <p:nvPr/>
        </p:nvPicPr>
        <p:blipFill>
          <a:blip r:embed="rId11">
            <a:alphaModFix/>
          </a:blip>
          <a:stretch>
            <a:fillRect/>
          </a:stretch>
        </p:blipFill>
        <p:spPr>
          <a:xfrm>
            <a:off x="7868676" y="2768376"/>
            <a:ext cx="1189600" cy="1331708"/>
          </a:xfrm>
          <a:prstGeom prst="rect">
            <a:avLst/>
          </a:prstGeom>
          <a:noFill/>
          <a:ln>
            <a:noFill/>
          </a:ln>
        </p:spPr>
      </p:pic>
      <p:pic>
        <p:nvPicPr>
          <p:cNvPr id="100" name="Google Shape;100;p16"/>
          <p:cNvPicPr preferRelativeResize="0"/>
          <p:nvPr/>
        </p:nvPicPr>
        <p:blipFill>
          <a:blip r:embed="rId12">
            <a:alphaModFix/>
          </a:blip>
          <a:stretch>
            <a:fillRect/>
          </a:stretch>
        </p:blipFill>
        <p:spPr>
          <a:xfrm>
            <a:off x="8336038" y="809200"/>
            <a:ext cx="254875" cy="348777"/>
          </a:xfrm>
          <a:prstGeom prst="rect">
            <a:avLst/>
          </a:prstGeom>
          <a:noFill/>
          <a:ln>
            <a:noFill/>
          </a:ln>
        </p:spPr>
      </p:pic>
      <p:pic>
        <p:nvPicPr>
          <p:cNvPr id="101" name="Google Shape;101;p16"/>
          <p:cNvPicPr preferRelativeResize="0"/>
          <p:nvPr/>
        </p:nvPicPr>
        <p:blipFill>
          <a:blip r:embed="rId13">
            <a:alphaModFix/>
          </a:blip>
          <a:stretch>
            <a:fillRect/>
          </a:stretch>
        </p:blipFill>
        <p:spPr>
          <a:xfrm>
            <a:off x="8267275" y="4164550"/>
            <a:ext cx="483051" cy="429375"/>
          </a:xfrm>
          <a:prstGeom prst="rect">
            <a:avLst/>
          </a:prstGeom>
          <a:noFill/>
          <a:ln>
            <a:noFill/>
          </a:ln>
        </p:spPr>
      </p:pic>
      <p:pic>
        <p:nvPicPr>
          <p:cNvPr id="102" name="Google Shape;102;p16"/>
          <p:cNvPicPr preferRelativeResize="0"/>
          <p:nvPr/>
        </p:nvPicPr>
        <p:blipFill>
          <a:blip r:embed="rId14">
            <a:alphaModFix/>
          </a:blip>
          <a:stretch>
            <a:fillRect/>
          </a:stretch>
        </p:blipFill>
        <p:spPr>
          <a:xfrm>
            <a:off x="6881613" y="3914511"/>
            <a:ext cx="612986" cy="348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 of Active Contours</a:t>
            </a:r>
            <a:endParaRPr/>
          </a:p>
        </p:txBody>
      </p:sp>
      <p:sp>
        <p:nvSpPr>
          <p:cNvPr id="108" name="Google Shape;108;p17"/>
          <p:cNvSpPr txBox="1"/>
          <p:nvPr>
            <p:ph idx="1" type="body"/>
          </p:nvPr>
        </p:nvSpPr>
        <p:spPr>
          <a:xfrm>
            <a:off x="311700" y="1017725"/>
            <a:ext cx="8520600" cy="39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Cannot take into account disconnected components</a:t>
            </a:r>
            <a:endParaRPr/>
          </a:p>
        </p:txBody>
      </p:sp>
      <p:pic>
        <p:nvPicPr>
          <p:cNvPr id="109" name="Google Shape;109;p17"/>
          <p:cNvPicPr preferRelativeResize="0"/>
          <p:nvPr/>
        </p:nvPicPr>
        <p:blipFill rotWithShape="1">
          <a:blip r:embed="rId3">
            <a:alphaModFix/>
          </a:blip>
          <a:srcRect b="0" l="0" r="58013" t="0"/>
          <a:stretch/>
        </p:blipFill>
        <p:spPr>
          <a:xfrm>
            <a:off x="311699" y="1658325"/>
            <a:ext cx="1552000" cy="1587150"/>
          </a:xfrm>
          <a:prstGeom prst="rect">
            <a:avLst/>
          </a:prstGeom>
          <a:noFill/>
          <a:ln>
            <a:noFill/>
          </a:ln>
        </p:spPr>
      </p:pic>
      <p:pic>
        <p:nvPicPr>
          <p:cNvPr id="110" name="Google Shape;110;p17"/>
          <p:cNvPicPr preferRelativeResize="0"/>
          <p:nvPr/>
        </p:nvPicPr>
        <p:blipFill rotWithShape="1">
          <a:blip r:embed="rId3">
            <a:alphaModFix/>
          </a:blip>
          <a:srcRect b="0" l="58013" r="0" t="0"/>
          <a:stretch/>
        </p:blipFill>
        <p:spPr>
          <a:xfrm>
            <a:off x="2199599" y="1658325"/>
            <a:ext cx="1552000" cy="1587150"/>
          </a:xfrm>
          <a:prstGeom prst="rect">
            <a:avLst/>
          </a:prstGeom>
          <a:noFill/>
          <a:ln>
            <a:noFill/>
          </a:ln>
        </p:spPr>
      </p:pic>
      <p:pic>
        <p:nvPicPr>
          <p:cNvPr id="111" name="Google Shape;111;p17"/>
          <p:cNvPicPr preferRelativeResize="0"/>
          <p:nvPr/>
        </p:nvPicPr>
        <p:blipFill>
          <a:blip r:embed="rId4">
            <a:alphaModFix/>
          </a:blip>
          <a:stretch>
            <a:fillRect/>
          </a:stretch>
        </p:blipFill>
        <p:spPr>
          <a:xfrm>
            <a:off x="3860624" y="2512038"/>
            <a:ext cx="1143000" cy="733425"/>
          </a:xfrm>
          <a:prstGeom prst="rect">
            <a:avLst/>
          </a:prstGeom>
          <a:noFill/>
          <a:ln>
            <a:noFill/>
          </a:ln>
        </p:spPr>
      </p:pic>
      <p:pic>
        <p:nvPicPr>
          <p:cNvPr id="112" name="Google Shape;112;p17"/>
          <p:cNvPicPr preferRelativeResize="0"/>
          <p:nvPr/>
        </p:nvPicPr>
        <p:blipFill rotWithShape="1">
          <a:blip r:embed="rId5">
            <a:alphaModFix/>
          </a:blip>
          <a:srcRect b="0" l="0" r="57252" t="0"/>
          <a:stretch/>
        </p:blipFill>
        <p:spPr>
          <a:xfrm>
            <a:off x="311700" y="3417800"/>
            <a:ext cx="1552000" cy="1536675"/>
          </a:xfrm>
          <a:prstGeom prst="rect">
            <a:avLst/>
          </a:prstGeom>
          <a:noFill/>
          <a:ln>
            <a:noFill/>
          </a:ln>
        </p:spPr>
      </p:pic>
      <p:pic>
        <p:nvPicPr>
          <p:cNvPr id="113" name="Google Shape;113;p17"/>
          <p:cNvPicPr preferRelativeResize="0"/>
          <p:nvPr/>
        </p:nvPicPr>
        <p:blipFill rotWithShape="1">
          <a:blip r:embed="rId5">
            <a:alphaModFix/>
          </a:blip>
          <a:srcRect b="0" l="58550" r="0" t="0"/>
          <a:stretch/>
        </p:blipFill>
        <p:spPr>
          <a:xfrm>
            <a:off x="2223163" y="3417800"/>
            <a:ext cx="1504875" cy="1536675"/>
          </a:xfrm>
          <a:prstGeom prst="rect">
            <a:avLst/>
          </a:prstGeom>
          <a:noFill/>
          <a:ln>
            <a:noFill/>
          </a:ln>
        </p:spPr>
      </p:pic>
      <p:pic>
        <p:nvPicPr>
          <p:cNvPr id="114" name="Google Shape;114;p17"/>
          <p:cNvPicPr preferRelativeResize="0"/>
          <p:nvPr/>
        </p:nvPicPr>
        <p:blipFill>
          <a:blip r:embed="rId6">
            <a:alphaModFix/>
          </a:blip>
          <a:stretch>
            <a:fillRect/>
          </a:stretch>
        </p:blipFill>
        <p:spPr>
          <a:xfrm>
            <a:off x="3874912" y="4287725"/>
            <a:ext cx="1114425" cy="666750"/>
          </a:xfrm>
          <a:prstGeom prst="rect">
            <a:avLst/>
          </a:prstGeom>
          <a:noFill/>
          <a:ln>
            <a:noFill/>
          </a:ln>
        </p:spPr>
      </p:pic>
      <p:pic>
        <p:nvPicPr>
          <p:cNvPr id="115" name="Google Shape;115;p17"/>
          <p:cNvPicPr preferRelativeResize="0"/>
          <p:nvPr/>
        </p:nvPicPr>
        <p:blipFill>
          <a:blip r:embed="rId7">
            <a:alphaModFix/>
          </a:blip>
          <a:stretch>
            <a:fillRect/>
          </a:stretch>
        </p:blipFill>
        <p:spPr>
          <a:xfrm>
            <a:off x="4194814" y="1630562"/>
            <a:ext cx="4529537" cy="66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Active Surfaces</a:t>
            </a:r>
            <a:endParaRPr/>
          </a:p>
        </p:txBody>
      </p:sp>
      <p:sp>
        <p:nvSpPr>
          <p:cNvPr id="121" name="Google Shape;121;p18"/>
          <p:cNvSpPr txBox="1"/>
          <p:nvPr>
            <p:ph idx="1" type="body"/>
          </p:nvPr>
        </p:nvSpPr>
        <p:spPr>
          <a:xfrm>
            <a:off x="311700" y="1017725"/>
            <a:ext cx="8520600" cy="39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Can take into account any number of disconnected components.</a:t>
            </a:r>
            <a:endParaRPr/>
          </a:p>
        </p:txBody>
      </p:sp>
      <p:pic>
        <p:nvPicPr>
          <p:cNvPr id="122" name="Google Shape;122;p18"/>
          <p:cNvPicPr preferRelativeResize="0"/>
          <p:nvPr/>
        </p:nvPicPr>
        <p:blipFill rotWithShape="1">
          <a:blip r:embed="rId3">
            <a:alphaModFix/>
          </a:blip>
          <a:srcRect b="0" l="0" r="58013" t="0"/>
          <a:stretch/>
        </p:blipFill>
        <p:spPr>
          <a:xfrm>
            <a:off x="311699" y="1658325"/>
            <a:ext cx="1552000" cy="1587150"/>
          </a:xfrm>
          <a:prstGeom prst="rect">
            <a:avLst/>
          </a:prstGeom>
          <a:noFill/>
          <a:ln>
            <a:noFill/>
          </a:ln>
        </p:spPr>
      </p:pic>
      <p:pic>
        <p:nvPicPr>
          <p:cNvPr id="123" name="Google Shape;123;p18"/>
          <p:cNvPicPr preferRelativeResize="0"/>
          <p:nvPr/>
        </p:nvPicPr>
        <p:blipFill rotWithShape="1">
          <a:blip r:embed="rId3">
            <a:alphaModFix/>
          </a:blip>
          <a:srcRect b="0" l="58013" r="0" t="0"/>
          <a:stretch/>
        </p:blipFill>
        <p:spPr>
          <a:xfrm>
            <a:off x="2199599" y="1658325"/>
            <a:ext cx="1552000" cy="1587150"/>
          </a:xfrm>
          <a:prstGeom prst="rect">
            <a:avLst/>
          </a:prstGeom>
          <a:noFill/>
          <a:ln>
            <a:noFill/>
          </a:ln>
        </p:spPr>
      </p:pic>
      <p:pic>
        <p:nvPicPr>
          <p:cNvPr id="124" name="Google Shape;124;p18"/>
          <p:cNvPicPr preferRelativeResize="0"/>
          <p:nvPr/>
        </p:nvPicPr>
        <p:blipFill rotWithShape="1">
          <a:blip r:embed="rId4">
            <a:alphaModFix/>
          </a:blip>
          <a:srcRect b="0" l="0" r="57252" t="0"/>
          <a:stretch/>
        </p:blipFill>
        <p:spPr>
          <a:xfrm>
            <a:off x="311700" y="3417800"/>
            <a:ext cx="1552000" cy="1536675"/>
          </a:xfrm>
          <a:prstGeom prst="rect">
            <a:avLst/>
          </a:prstGeom>
          <a:noFill/>
          <a:ln>
            <a:noFill/>
          </a:ln>
        </p:spPr>
      </p:pic>
      <p:pic>
        <p:nvPicPr>
          <p:cNvPr id="125" name="Google Shape;125;p18"/>
          <p:cNvPicPr preferRelativeResize="0"/>
          <p:nvPr/>
        </p:nvPicPr>
        <p:blipFill rotWithShape="1">
          <a:blip r:embed="rId4">
            <a:alphaModFix/>
          </a:blip>
          <a:srcRect b="0" l="58550" r="0" t="0"/>
          <a:stretch/>
        </p:blipFill>
        <p:spPr>
          <a:xfrm>
            <a:off x="2223163" y="3417800"/>
            <a:ext cx="1504875" cy="1536675"/>
          </a:xfrm>
          <a:prstGeom prst="rect">
            <a:avLst/>
          </a:prstGeom>
          <a:noFill/>
          <a:ln>
            <a:noFill/>
          </a:ln>
        </p:spPr>
      </p:pic>
      <p:pic>
        <p:nvPicPr>
          <p:cNvPr id="126" name="Google Shape;126;p18"/>
          <p:cNvPicPr preferRelativeResize="0"/>
          <p:nvPr/>
        </p:nvPicPr>
        <p:blipFill>
          <a:blip r:embed="rId5">
            <a:alphaModFix/>
          </a:blip>
          <a:stretch>
            <a:fillRect/>
          </a:stretch>
        </p:blipFill>
        <p:spPr>
          <a:xfrm>
            <a:off x="2223174" y="3427622"/>
            <a:ext cx="1504875" cy="1517041"/>
          </a:xfrm>
          <a:prstGeom prst="rect">
            <a:avLst/>
          </a:prstGeom>
          <a:noFill/>
          <a:ln>
            <a:noFill/>
          </a:ln>
        </p:spPr>
      </p:pic>
      <p:pic>
        <p:nvPicPr>
          <p:cNvPr id="127" name="Google Shape;127;p18"/>
          <p:cNvPicPr preferRelativeResize="0"/>
          <p:nvPr/>
        </p:nvPicPr>
        <p:blipFill>
          <a:blip r:embed="rId6">
            <a:alphaModFix/>
          </a:blip>
          <a:stretch>
            <a:fillRect/>
          </a:stretch>
        </p:blipFill>
        <p:spPr>
          <a:xfrm>
            <a:off x="3860624" y="2512038"/>
            <a:ext cx="1143000" cy="733425"/>
          </a:xfrm>
          <a:prstGeom prst="rect">
            <a:avLst/>
          </a:prstGeom>
          <a:noFill/>
          <a:ln>
            <a:noFill/>
          </a:ln>
        </p:spPr>
      </p:pic>
      <p:pic>
        <p:nvPicPr>
          <p:cNvPr id="128" name="Google Shape;128;p18"/>
          <p:cNvPicPr preferRelativeResize="0"/>
          <p:nvPr/>
        </p:nvPicPr>
        <p:blipFill>
          <a:blip r:embed="rId7">
            <a:alphaModFix/>
          </a:blip>
          <a:stretch>
            <a:fillRect/>
          </a:stretch>
        </p:blipFill>
        <p:spPr>
          <a:xfrm>
            <a:off x="4194814" y="1630562"/>
            <a:ext cx="4529537" cy="666750"/>
          </a:xfrm>
          <a:prstGeom prst="rect">
            <a:avLst/>
          </a:prstGeom>
          <a:noFill/>
          <a:ln>
            <a:noFill/>
          </a:ln>
        </p:spPr>
      </p:pic>
      <p:pic>
        <p:nvPicPr>
          <p:cNvPr id="129" name="Google Shape;129;p18"/>
          <p:cNvPicPr preferRelativeResize="0"/>
          <p:nvPr/>
        </p:nvPicPr>
        <p:blipFill rotWithShape="1">
          <a:blip r:embed="rId8">
            <a:alphaModFix/>
          </a:blip>
          <a:srcRect b="45337" l="0" r="33226" t="0"/>
          <a:stretch/>
        </p:blipFill>
        <p:spPr>
          <a:xfrm>
            <a:off x="4274050" y="3245475"/>
            <a:ext cx="3346500" cy="484100"/>
          </a:xfrm>
          <a:prstGeom prst="rect">
            <a:avLst/>
          </a:prstGeom>
          <a:noFill/>
          <a:ln>
            <a:noFill/>
          </a:ln>
        </p:spPr>
      </p:pic>
      <p:pic>
        <p:nvPicPr>
          <p:cNvPr id="130" name="Google Shape;130;p18"/>
          <p:cNvPicPr preferRelativeResize="0"/>
          <p:nvPr/>
        </p:nvPicPr>
        <p:blipFill>
          <a:blip r:embed="rId6">
            <a:alphaModFix/>
          </a:blip>
          <a:stretch>
            <a:fillRect/>
          </a:stretch>
        </p:blipFill>
        <p:spPr>
          <a:xfrm>
            <a:off x="3860624" y="4221038"/>
            <a:ext cx="1143000" cy="733425"/>
          </a:xfrm>
          <a:prstGeom prst="rect">
            <a:avLst/>
          </a:prstGeom>
          <a:noFill/>
          <a:ln>
            <a:noFill/>
          </a:ln>
        </p:spPr>
      </p:pic>
      <p:pic>
        <p:nvPicPr>
          <p:cNvPr id="131" name="Google Shape;131;p18"/>
          <p:cNvPicPr preferRelativeResize="0"/>
          <p:nvPr/>
        </p:nvPicPr>
        <p:blipFill rotWithShape="1">
          <a:blip r:embed="rId8">
            <a:alphaModFix/>
          </a:blip>
          <a:srcRect b="0" l="0" r="0" t="55048"/>
          <a:stretch/>
        </p:blipFill>
        <p:spPr>
          <a:xfrm>
            <a:off x="4132425" y="3776262"/>
            <a:ext cx="5011575" cy="398100"/>
          </a:xfrm>
          <a:prstGeom prst="rect">
            <a:avLst/>
          </a:prstGeom>
          <a:noFill/>
          <a:ln>
            <a:noFill/>
          </a:ln>
        </p:spPr>
      </p:pic>
      <p:sp>
        <p:nvSpPr>
          <p:cNvPr id="132" name="Google Shape;132;p18"/>
          <p:cNvSpPr/>
          <p:nvPr/>
        </p:nvSpPr>
        <p:spPr>
          <a:xfrm>
            <a:off x="6014900" y="2427900"/>
            <a:ext cx="424200" cy="796800"/>
          </a:xfrm>
          <a:prstGeom prst="down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txBox="1"/>
          <p:nvPr/>
        </p:nvSpPr>
        <p:spPr>
          <a:xfrm>
            <a:off x="5207675" y="4665825"/>
            <a:ext cx="37152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φis a surface that intersects the image at the position of the red contour</a:t>
            </a:r>
            <a:endParaRPr sz="1200"/>
          </a:p>
        </p:txBody>
      </p:sp>
      <p:pic>
        <p:nvPicPr>
          <p:cNvPr id="134" name="Google Shape;134;p18"/>
          <p:cNvPicPr preferRelativeResize="0"/>
          <p:nvPr/>
        </p:nvPicPr>
        <p:blipFill>
          <a:blip r:embed="rId9">
            <a:alphaModFix/>
          </a:blip>
          <a:stretch>
            <a:fillRect/>
          </a:stretch>
        </p:blipFill>
        <p:spPr>
          <a:xfrm>
            <a:off x="5207675" y="4267725"/>
            <a:ext cx="1909255" cy="398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Active Surfaces</a:t>
            </a:r>
            <a:endParaRPr/>
          </a:p>
        </p:txBody>
      </p:sp>
      <p:sp>
        <p:nvSpPr>
          <p:cNvPr id="140" name="Google Shape;140;p19"/>
          <p:cNvSpPr txBox="1"/>
          <p:nvPr>
            <p:ph idx="1" type="body"/>
          </p:nvPr>
        </p:nvSpPr>
        <p:spPr>
          <a:xfrm>
            <a:off x="311700" y="1017725"/>
            <a:ext cx="8520600" cy="39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Can take into account any number of disconnected components</a:t>
            </a:r>
            <a:endParaRPr/>
          </a:p>
        </p:txBody>
      </p:sp>
      <p:pic>
        <p:nvPicPr>
          <p:cNvPr id="141" name="Google Shape;141;p19"/>
          <p:cNvPicPr preferRelativeResize="0"/>
          <p:nvPr/>
        </p:nvPicPr>
        <p:blipFill rotWithShape="1">
          <a:blip r:embed="rId3">
            <a:alphaModFix/>
          </a:blip>
          <a:srcRect b="0" l="0" r="58013" t="0"/>
          <a:stretch/>
        </p:blipFill>
        <p:spPr>
          <a:xfrm>
            <a:off x="311699" y="1658325"/>
            <a:ext cx="1552000" cy="1587150"/>
          </a:xfrm>
          <a:prstGeom prst="rect">
            <a:avLst/>
          </a:prstGeom>
          <a:noFill/>
          <a:ln>
            <a:noFill/>
          </a:ln>
        </p:spPr>
      </p:pic>
      <p:pic>
        <p:nvPicPr>
          <p:cNvPr id="142" name="Google Shape;142;p19"/>
          <p:cNvPicPr preferRelativeResize="0"/>
          <p:nvPr/>
        </p:nvPicPr>
        <p:blipFill rotWithShape="1">
          <a:blip r:embed="rId3">
            <a:alphaModFix/>
          </a:blip>
          <a:srcRect b="0" l="58013" r="0" t="0"/>
          <a:stretch/>
        </p:blipFill>
        <p:spPr>
          <a:xfrm>
            <a:off x="2199599" y="1658325"/>
            <a:ext cx="1552000" cy="1587150"/>
          </a:xfrm>
          <a:prstGeom prst="rect">
            <a:avLst/>
          </a:prstGeom>
          <a:noFill/>
          <a:ln>
            <a:noFill/>
          </a:ln>
        </p:spPr>
      </p:pic>
      <p:pic>
        <p:nvPicPr>
          <p:cNvPr id="143" name="Google Shape;143;p19"/>
          <p:cNvPicPr preferRelativeResize="0"/>
          <p:nvPr/>
        </p:nvPicPr>
        <p:blipFill rotWithShape="1">
          <a:blip r:embed="rId4">
            <a:alphaModFix/>
          </a:blip>
          <a:srcRect b="0" l="0" r="57252" t="0"/>
          <a:stretch/>
        </p:blipFill>
        <p:spPr>
          <a:xfrm>
            <a:off x="311700" y="3417800"/>
            <a:ext cx="1552000" cy="1536675"/>
          </a:xfrm>
          <a:prstGeom prst="rect">
            <a:avLst/>
          </a:prstGeom>
          <a:noFill/>
          <a:ln>
            <a:noFill/>
          </a:ln>
        </p:spPr>
      </p:pic>
      <p:pic>
        <p:nvPicPr>
          <p:cNvPr id="144" name="Google Shape;144;p19"/>
          <p:cNvPicPr preferRelativeResize="0"/>
          <p:nvPr/>
        </p:nvPicPr>
        <p:blipFill rotWithShape="1">
          <a:blip r:embed="rId4">
            <a:alphaModFix/>
          </a:blip>
          <a:srcRect b="0" l="58550" r="0" t="0"/>
          <a:stretch/>
        </p:blipFill>
        <p:spPr>
          <a:xfrm>
            <a:off x="2223163" y="3417800"/>
            <a:ext cx="1504875" cy="1536675"/>
          </a:xfrm>
          <a:prstGeom prst="rect">
            <a:avLst/>
          </a:prstGeom>
          <a:noFill/>
          <a:ln>
            <a:noFill/>
          </a:ln>
        </p:spPr>
      </p:pic>
      <p:pic>
        <p:nvPicPr>
          <p:cNvPr id="145" name="Google Shape;145;p19"/>
          <p:cNvPicPr preferRelativeResize="0"/>
          <p:nvPr/>
        </p:nvPicPr>
        <p:blipFill>
          <a:blip r:embed="rId5">
            <a:alphaModFix/>
          </a:blip>
          <a:stretch>
            <a:fillRect/>
          </a:stretch>
        </p:blipFill>
        <p:spPr>
          <a:xfrm>
            <a:off x="2223174" y="3427622"/>
            <a:ext cx="1504875" cy="1517041"/>
          </a:xfrm>
          <a:prstGeom prst="rect">
            <a:avLst/>
          </a:prstGeom>
          <a:noFill/>
          <a:ln>
            <a:noFill/>
          </a:ln>
        </p:spPr>
      </p:pic>
      <p:pic>
        <p:nvPicPr>
          <p:cNvPr id="146" name="Google Shape;146;p19"/>
          <p:cNvPicPr preferRelativeResize="0"/>
          <p:nvPr/>
        </p:nvPicPr>
        <p:blipFill>
          <a:blip r:embed="rId6">
            <a:alphaModFix/>
          </a:blip>
          <a:stretch>
            <a:fillRect/>
          </a:stretch>
        </p:blipFill>
        <p:spPr>
          <a:xfrm>
            <a:off x="5977106" y="1545572"/>
            <a:ext cx="2788519" cy="1587150"/>
          </a:xfrm>
          <a:prstGeom prst="rect">
            <a:avLst/>
          </a:prstGeom>
          <a:noFill/>
          <a:ln cap="flat" cmpd="sng" w="9525">
            <a:solidFill>
              <a:srgbClr val="000000"/>
            </a:solidFill>
            <a:prstDash val="solid"/>
            <a:round/>
            <a:headEnd len="sm" w="sm" type="none"/>
            <a:tailEnd len="sm" w="sm" type="none"/>
          </a:ln>
        </p:spPr>
      </p:pic>
      <p:pic>
        <p:nvPicPr>
          <p:cNvPr id="147" name="Google Shape;147;p19"/>
          <p:cNvPicPr preferRelativeResize="0"/>
          <p:nvPr/>
        </p:nvPicPr>
        <p:blipFill>
          <a:blip r:embed="rId7">
            <a:alphaModFix/>
          </a:blip>
          <a:stretch>
            <a:fillRect/>
          </a:stretch>
        </p:blipFill>
        <p:spPr>
          <a:xfrm>
            <a:off x="5977100" y="3333150"/>
            <a:ext cx="2788526" cy="1613908"/>
          </a:xfrm>
          <a:prstGeom prst="rect">
            <a:avLst/>
          </a:prstGeom>
          <a:noFill/>
          <a:ln cap="flat" cmpd="sng" w="9525">
            <a:solidFill>
              <a:srgbClr val="000000"/>
            </a:solidFill>
            <a:prstDash val="solid"/>
            <a:round/>
            <a:headEnd len="sm" w="sm" type="none"/>
            <a:tailEnd len="sm" w="sm" type="none"/>
          </a:ln>
        </p:spPr>
      </p:pic>
      <p:sp>
        <p:nvSpPr>
          <p:cNvPr id="148" name="Google Shape;148;p19"/>
          <p:cNvSpPr txBox="1"/>
          <p:nvPr/>
        </p:nvSpPr>
        <p:spPr>
          <a:xfrm>
            <a:off x="10439800" y="2545925"/>
            <a:ext cx="6198000" cy="7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19"/>
          <p:cNvPicPr preferRelativeResize="0"/>
          <p:nvPr/>
        </p:nvPicPr>
        <p:blipFill>
          <a:blip r:embed="rId8">
            <a:alphaModFix/>
          </a:blip>
          <a:stretch>
            <a:fillRect/>
          </a:stretch>
        </p:blipFill>
        <p:spPr>
          <a:xfrm>
            <a:off x="3860624" y="2512038"/>
            <a:ext cx="1143000" cy="733425"/>
          </a:xfrm>
          <a:prstGeom prst="rect">
            <a:avLst/>
          </a:prstGeom>
          <a:noFill/>
          <a:ln>
            <a:noFill/>
          </a:ln>
        </p:spPr>
      </p:pic>
      <p:pic>
        <p:nvPicPr>
          <p:cNvPr id="150" name="Google Shape;150;p19"/>
          <p:cNvPicPr preferRelativeResize="0"/>
          <p:nvPr/>
        </p:nvPicPr>
        <p:blipFill>
          <a:blip r:embed="rId8">
            <a:alphaModFix/>
          </a:blip>
          <a:stretch>
            <a:fillRect/>
          </a:stretch>
        </p:blipFill>
        <p:spPr>
          <a:xfrm>
            <a:off x="3860624" y="4221038"/>
            <a:ext cx="1143000" cy="733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Initial phi </a:t>
            </a:r>
            <a:endParaRPr/>
          </a:p>
        </p:txBody>
      </p:sp>
      <p:pic>
        <p:nvPicPr>
          <p:cNvPr id="156" name="Google Shape;156;p20"/>
          <p:cNvPicPr preferRelativeResize="0"/>
          <p:nvPr/>
        </p:nvPicPr>
        <p:blipFill rotWithShape="1">
          <a:blip r:embed="rId3">
            <a:alphaModFix/>
          </a:blip>
          <a:srcRect b="38145" l="25248" r="17562" t="0"/>
          <a:stretch/>
        </p:blipFill>
        <p:spPr>
          <a:xfrm>
            <a:off x="270600" y="1048313"/>
            <a:ext cx="1632314" cy="1726625"/>
          </a:xfrm>
          <a:prstGeom prst="rect">
            <a:avLst/>
          </a:prstGeom>
          <a:noFill/>
          <a:ln>
            <a:noFill/>
          </a:ln>
        </p:spPr>
      </p:pic>
      <p:pic>
        <p:nvPicPr>
          <p:cNvPr id="157" name="Google Shape;157;p20"/>
          <p:cNvPicPr preferRelativeResize="0"/>
          <p:nvPr/>
        </p:nvPicPr>
        <p:blipFill>
          <a:blip r:embed="rId4">
            <a:alphaModFix/>
          </a:blip>
          <a:stretch>
            <a:fillRect/>
          </a:stretch>
        </p:blipFill>
        <p:spPr>
          <a:xfrm>
            <a:off x="5908625" y="2828562"/>
            <a:ext cx="2309681" cy="572700"/>
          </a:xfrm>
          <a:prstGeom prst="rect">
            <a:avLst/>
          </a:prstGeom>
          <a:noFill/>
          <a:ln>
            <a:noFill/>
          </a:ln>
        </p:spPr>
      </p:pic>
      <p:pic>
        <p:nvPicPr>
          <p:cNvPr id="158" name="Google Shape;158;p20"/>
          <p:cNvPicPr preferRelativeResize="0"/>
          <p:nvPr/>
        </p:nvPicPr>
        <p:blipFill>
          <a:blip r:embed="rId5">
            <a:alphaModFix/>
          </a:blip>
          <a:stretch>
            <a:fillRect/>
          </a:stretch>
        </p:blipFill>
        <p:spPr>
          <a:xfrm>
            <a:off x="212025" y="3500500"/>
            <a:ext cx="5279880" cy="678425"/>
          </a:xfrm>
          <a:prstGeom prst="rect">
            <a:avLst/>
          </a:prstGeom>
          <a:noFill/>
          <a:ln>
            <a:noFill/>
          </a:ln>
        </p:spPr>
      </p:pic>
      <p:pic>
        <p:nvPicPr>
          <p:cNvPr id="159" name="Google Shape;159;p20"/>
          <p:cNvPicPr preferRelativeResize="0"/>
          <p:nvPr/>
        </p:nvPicPr>
        <p:blipFill>
          <a:blip r:embed="rId6">
            <a:alphaModFix/>
          </a:blip>
          <a:stretch>
            <a:fillRect/>
          </a:stretch>
        </p:blipFill>
        <p:spPr>
          <a:xfrm>
            <a:off x="5819772" y="3560149"/>
            <a:ext cx="3105680" cy="618775"/>
          </a:xfrm>
          <a:prstGeom prst="rect">
            <a:avLst/>
          </a:prstGeom>
          <a:noFill/>
          <a:ln>
            <a:noFill/>
          </a:ln>
        </p:spPr>
      </p:pic>
      <p:pic>
        <p:nvPicPr>
          <p:cNvPr id="160" name="Google Shape;160;p20"/>
          <p:cNvPicPr preferRelativeResize="0"/>
          <p:nvPr/>
        </p:nvPicPr>
        <p:blipFill rotWithShape="1">
          <a:blip r:embed="rId3">
            <a:alphaModFix/>
          </a:blip>
          <a:srcRect b="0" l="0" r="0" t="70505"/>
          <a:stretch/>
        </p:blipFill>
        <p:spPr>
          <a:xfrm>
            <a:off x="657875" y="2805525"/>
            <a:ext cx="2145060" cy="618775"/>
          </a:xfrm>
          <a:prstGeom prst="rect">
            <a:avLst/>
          </a:prstGeom>
          <a:noFill/>
          <a:ln>
            <a:noFill/>
          </a:ln>
        </p:spPr>
      </p:pic>
      <p:pic>
        <p:nvPicPr>
          <p:cNvPr id="161" name="Google Shape;161;p20"/>
          <p:cNvPicPr preferRelativeResize="0"/>
          <p:nvPr/>
        </p:nvPicPr>
        <p:blipFill>
          <a:blip r:embed="rId7">
            <a:alphaModFix/>
          </a:blip>
          <a:stretch>
            <a:fillRect/>
          </a:stretch>
        </p:blipFill>
        <p:spPr>
          <a:xfrm>
            <a:off x="1958952" y="1093925"/>
            <a:ext cx="1786030" cy="1635400"/>
          </a:xfrm>
          <a:prstGeom prst="rect">
            <a:avLst/>
          </a:prstGeom>
          <a:noFill/>
          <a:ln>
            <a:noFill/>
          </a:ln>
        </p:spPr>
      </p:pic>
      <p:pic>
        <p:nvPicPr>
          <p:cNvPr id="162" name="Google Shape;162;p20"/>
          <p:cNvPicPr preferRelativeResize="0"/>
          <p:nvPr/>
        </p:nvPicPr>
        <p:blipFill>
          <a:blip r:embed="rId8">
            <a:alphaModFix/>
          </a:blip>
          <a:stretch>
            <a:fillRect/>
          </a:stretch>
        </p:blipFill>
        <p:spPr>
          <a:xfrm>
            <a:off x="6149326" y="1093937"/>
            <a:ext cx="1632325" cy="16781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Phi Boundary Conditions</a:t>
            </a:r>
            <a:endParaRPr/>
          </a:p>
        </p:txBody>
      </p:sp>
      <p:sp>
        <p:nvSpPr>
          <p:cNvPr id="168" name="Google Shape;16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boundary condition is enforced by duplicating pixels near the borders</a:t>
            </a:r>
            <a:endParaRPr/>
          </a:p>
        </p:txBody>
      </p:sp>
      <p:pic>
        <p:nvPicPr>
          <p:cNvPr id="169" name="Google Shape;169;p21"/>
          <p:cNvPicPr preferRelativeResize="0"/>
          <p:nvPr/>
        </p:nvPicPr>
        <p:blipFill>
          <a:blip r:embed="rId3">
            <a:alphaModFix/>
          </a:blip>
          <a:stretch>
            <a:fillRect/>
          </a:stretch>
        </p:blipFill>
        <p:spPr>
          <a:xfrm>
            <a:off x="2454825" y="2352800"/>
            <a:ext cx="3632526" cy="1812450"/>
          </a:xfrm>
          <a:prstGeom prst="rect">
            <a:avLst/>
          </a:prstGeom>
          <a:noFill/>
          <a:ln cap="flat" cmpd="sng" w="9525">
            <a:solidFill>
              <a:schemeClr val="dk2"/>
            </a:solidFill>
            <a:prstDash val="solid"/>
            <a:round/>
            <a:headEnd len="sm" w="sm" type="none"/>
            <a:tailEnd len="sm" w="sm" type="none"/>
          </a:ln>
        </p:spPr>
      </p:pic>
      <p:pic>
        <p:nvPicPr>
          <p:cNvPr id="170" name="Google Shape;170;p21"/>
          <p:cNvPicPr preferRelativeResize="0"/>
          <p:nvPr/>
        </p:nvPicPr>
        <p:blipFill>
          <a:blip r:embed="rId4">
            <a:alphaModFix/>
          </a:blip>
          <a:stretch>
            <a:fillRect/>
          </a:stretch>
        </p:blipFill>
        <p:spPr>
          <a:xfrm>
            <a:off x="467000" y="1641725"/>
            <a:ext cx="7886798" cy="44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